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33" r:id="rId1"/>
    <p:sldMasterId id="2147483734" r:id="rId2"/>
    <p:sldMasterId id="2147483735" r:id="rId3"/>
  </p:sldMasterIdLst>
  <p:notesMasterIdLst>
    <p:notesMasterId r:id="rId39"/>
  </p:notesMasterIdLst>
  <p:sldIdLst>
    <p:sldId id="256" r:id="rId4"/>
    <p:sldId id="257" r:id="rId5"/>
    <p:sldId id="258" r:id="rId6"/>
    <p:sldId id="259" r:id="rId7"/>
    <p:sldId id="260" r:id="rId8"/>
    <p:sldId id="306" r:id="rId9"/>
    <p:sldId id="261" r:id="rId10"/>
    <p:sldId id="262" r:id="rId11"/>
    <p:sldId id="309" r:id="rId12"/>
    <p:sldId id="307" r:id="rId13"/>
    <p:sldId id="308" r:id="rId14"/>
    <p:sldId id="323" r:id="rId15"/>
    <p:sldId id="310" r:id="rId16"/>
    <p:sldId id="326" r:id="rId17"/>
    <p:sldId id="311" r:id="rId18"/>
    <p:sldId id="327" r:id="rId19"/>
    <p:sldId id="312" r:id="rId20"/>
    <p:sldId id="324" r:id="rId21"/>
    <p:sldId id="318" r:id="rId22"/>
    <p:sldId id="319" r:id="rId23"/>
    <p:sldId id="328" r:id="rId24"/>
    <p:sldId id="313" r:id="rId25"/>
    <p:sldId id="330" r:id="rId26"/>
    <p:sldId id="321" r:id="rId27"/>
    <p:sldId id="314" r:id="rId28"/>
    <p:sldId id="322" r:id="rId29"/>
    <p:sldId id="315" r:id="rId30"/>
    <p:sldId id="329" r:id="rId31"/>
    <p:sldId id="317" r:id="rId32"/>
    <p:sldId id="320" r:id="rId33"/>
    <p:sldId id="325" r:id="rId34"/>
    <p:sldId id="316" r:id="rId35"/>
    <p:sldId id="263" r:id="rId36"/>
    <p:sldId id="264" r:id="rId37"/>
    <p:sldId id="265" r:id="rId38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40"/>
      <p:bold r:id="rId41"/>
      <p:italic r:id="rId42"/>
      <p:boldItalic r:id="rId43"/>
    </p:embeddedFont>
    <p:embeddedFont>
      <p:font typeface="Consolas" panose="020B0609020204030204" pitchFamily="49" charset="0"/>
      <p:regular r:id="rId44"/>
      <p:bold r:id="rId45"/>
      <p:italic r:id="rId46"/>
      <p:boldItalic r:id="rId47"/>
    </p:embeddedFont>
    <p:embeddedFont>
      <p:font typeface="Roboto" panose="02000000000000000000" pitchFamily="2" charset="0"/>
      <p:regular r:id="rId48"/>
      <p:bold r:id="rId49"/>
      <p:italic r:id="rId50"/>
      <p:boldItalic r:id="rId51"/>
    </p:embeddedFont>
    <p:embeddedFont>
      <p:font typeface="Roboto Medium" panose="02000000000000000000" pitchFamily="2" charset="0"/>
      <p:regular r:id="rId52"/>
      <p:bold r:id="rId53"/>
      <p:italic r:id="rId54"/>
      <p:boldItalic r:id="rId5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5533">
          <p15:clr>
            <a:srgbClr val="A4A3A4"/>
          </p15:clr>
        </p15:guide>
        <p15:guide id="2" pos="397">
          <p15:clr>
            <a:srgbClr val="9AA0A6"/>
          </p15:clr>
        </p15:guide>
        <p15:guide id="3" orient="horz" pos="3240">
          <p15:clr>
            <a:srgbClr val="9AA0A6"/>
          </p15:clr>
        </p15:guide>
        <p15:guide id="4" orient="horz">
          <p15:clr>
            <a:srgbClr val="747775"/>
          </p15:clr>
        </p15:guide>
        <p15:guide id="5" orient="horz" pos="510">
          <p15:clr>
            <a:srgbClr val="747775"/>
          </p15:clr>
        </p15:guide>
        <p15:guide id="6" pos="102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8DDDD57-4484-4AAC-84D4-3C209E0F0921}">
  <a:tblStyle styleId="{B8DDDD57-4484-4AAC-84D4-3C209E0F092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C2FFA5D-87B4-456A-9821-1D502468CF0F}" styleName="Стиль из темы 1 - акцент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5165" autoAdjust="0"/>
  </p:normalViewPr>
  <p:slideViewPr>
    <p:cSldViewPr snapToGrid="0">
      <p:cViewPr varScale="1">
        <p:scale>
          <a:sx n="100" d="100"/>
          <a:sy n="100" d="100"/>
        </p:scale>
        <p:origin x="58" y="216"/>
      </p:cViewPr>
      <p:guideLst>
        <p:guide pos="5533"/>
        <p:guide pos="397"/>
        <p:guide orient="horz" pos="3240"/>
        <p:guide orient="horz"/>
        <p:guide orient="horz" pos="510"/>
        <p:guide pos="10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50" Type="http://schemas.openxmlformats.org/officeDocument/2006/relationships/font" Target="fonts/font11.fntdata"/><Relationship Id="rId55" Type="http://schemas.openxmlformats.org/officeDocument/2006/relationships/font" Target="fonts/font16.fntdata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3" Type="http://schemas.openxmlformats.org/officeDocument/2006/relationships/font" Target="fonts/font14.fntdata"/><Relationship Id="rId58" Type="http://schemas.openxmlformats.org/officeDocument/2006/relationships/theme" Target="theme/theme1.xml"/><Relationship Id="rId5" Type="http://schemas.openxmlformats.org/officeDocument/2006/relationships/slide" Target="slides/slide2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font" Target="fonts/font4.fntdata"/><Relationship Id="rId48" Type="http://schemas.openxmlformats.org/officeDocument/2006/relationships/font" Target="fonts/font9.fntdata"/><Relationship Id="rId56" Type="http://schemas.openxmlformats.org/officeDocument/2006/relationships/presProps" Target="presProps.xml"/><Relationship Id="rId8" Type="http://schemas.openxmlformats.org/officeDocument/2006/relationships/slide" Target="slides/slide5.xml"/><Relationship Id="rId51" Type="http://schemas.openxmlformats.org/officeDocument/2006/relationships/font" Target="fonts/font12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font" Target="fonts/font7.fntdata"/><Relationship Id="rId59" Type="http://schemas.openxmlformats.org/officeDocument/2006/relationships/tableStyles" Target="tableStyles.xml"/><Relationship Id="rId20" Type="http://schemas.openxmlformats.org/officeDocument/2006/relationships/slide" Target="slides/slide17.xml"/><Relationship Id="rId41" Type="http://schemas.openxmlformats.org/officeDocument/2006/relationships/font" Target="fonts/font2.fntdata"/><Relationship Id="rId54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font" Target="fonts/font10.fntdata"/><Relationship Id="rId57" Type="http://schemas.openxmlformats.org/officeDocument/2006/relationships/viewProps" Target="viewProps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font" Target="fonts/font5.fntdata"/><Relationship Id="rId52" Type="http://schemas.openxmlformats.org/officeDocument/2006/relationships/font" Target="fonts/font1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30f7d84ce1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30f7d84ce1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30f7d84ce1d_0_3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30f7d84ce1d_0_3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30f7d84ce1d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30f7d84ce1d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de823becd0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de823becd0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30f7d84ce1d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30f7d84ce1d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f98075b259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f98075b259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f98075b259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f98075b259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f98075b259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f98075b259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3104438fcaf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3104438fcaf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l="99" r="99"/>
          <a:stretch/>
        </p:blipFill>
        <p:spPr>
          <a:xfrm>
            <a:off x="-17925" y="-10075"/>
            <a:ext cx="9194726" cy="518215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8293200" cy="48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944650" y="1769200"/>
            <a:ext cx="7379700" cy="23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1">
  <p:cSld name="CUSTOM_2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2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12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2">
  <p:cSld name="CUSTOM_2_1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ourier New"/>
              <a:buNone/>
              <a:defRPr sz="1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1">
  <p:cSld name="CUSTOM_4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ubTitle" idx="1"/>
          </p:nvPr>
        </p:nvSpPr>
        <p:spPr>
          <a:xfrm>
            <a:off x="544050" y="1350425"/>
            <a:ext cx="5316300" cy="9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14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subTitle" idx="2"/>
          </p:nvPr>
        </p:nvSpPr>
        <p:spPr>
          <a:xfrm>
            <a:off x="795050" y="2220038"/>
            <a:ext cx="7568100" cy="23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2">
  <p:cSld name="CUSTOM_4_1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5"/>
          <p:cNvSpPr/>
          <p:nvPr/>
        </p:nvSpPr>
        <p:spPr>
          <a:xfrm>
            <a:off x="362300" y="1384249"/>
            <a:ext cx="4748700" cy="33933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subTitle" idx="1"/>
          </p:nvPr>
        </p:nvSpPr>
        <p:spPr>
          <a:xfrm>
            <a:off x="500550" y="1474819"/>
            <a:ext cx="44286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subTitle" idx="2"/>
          </p:nvPr>
        </p:nvSpPr>
        <p:spPr>
          <a:xfrm>
            <a:off x="5555275" y="1474819"/>
            <a:ext cx="3151200" cy="32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51C87AE-6582-49E6-BF3A-C4AA5BC10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10815DB-366C-4361-8B74-74FE420703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39E11E4-8E3D-4C56-ADD6-4A7124279F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EFDD5-0A75-4DF1-9AB3-28DCAD6A220D}" type="datetimeFigureOut">
              <a:rPr lang="ru-RU" smtClean="0"/>
              <a:t>24.02.2025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F4FC9E9-8BC3-403A-A38A-7D7C4AA5D7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52FBB82-C4C2-4CDB-BFFA-24F592D25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3F2F1-509F-422F-895C-F0125C291D6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259379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лок текст + картинка" type="title">
  <p:cSld name="TITLE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 txBox="1">
            <a:spLocks noGrp="1"/>
          </p:cNvSpPr>
          <p:nvPr>
            <p:ph type="title"/>
          </p:nvPr>
        </p:nvSpPr>
        <p:spPr>
          <a:xfrm>
            <a:off x="495300" y="1493850"/>
            <a:ext cx="4424100" cy="215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pic>
        <p:nvPicPr>
          <p:cNvPr id="71" name="Google Shape;71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283625" y="843000"/>
            <a:ext cx="3457500" cy="34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47">
          <p15:clr>
            <a:srgbClr val="E46962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Цитата, фон градиент" type="secHead">
  <p:cSld name="SECTION_HEADER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>
            <a:spLocks noGrp="1"/>
          </p:cNvSpPr>
          <p:nvPr>
            <p:ph type="title"/>
          </p:nvPr>
        </p:nvSpPr>
        <p:spPr>
          <a:xfrm>
            <a:off x="604350" y="1999200"/>
            <a:ext cx="7935300" cy="11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4" name="Google Shape;74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этапы процесса">
  <p:cSld name="CUSTOM_5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9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77" name="Google Shape;77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22851" y="1821363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78" name="Google Shape;7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8289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79" name="Google Shape;7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7615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80" name="Google Shape;80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47001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sp>
        <p:nvSpPr>
          <p:cNvPr id="81" name="Google Shape;81;p19"/>
          <p:cNvSpPr txBox="1"/>
          <p:nvPr/>
        </p:nvSpPr>
        <p:spPr>
          <a:xfrm>
            <a:off x="121300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1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" name="Google Shape;82;p19"/>
          <p:cNvSpPr txBox="1"/>
          <p:nvPr/>
        </p:nvSpPr>
        <p:spPr>
          <a:xfrm>
            <a:off x="3058443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2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" name="Google Shape;83;p19"/>
          <p:cNvSpPr txBox="1"/>
          <p:nvPr/>
        </p:nvSpPr>
        <p:spPr>
          <a:xfrm>
            <a:off x="4817770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3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" name="Google Shape;84;p19"/>
          <p:cNvSpPr txBox="1"/>
          <p:nvPr/>
        </p:nvSpPr>
        <p:spPr>
          <a:xfrm>
            <a:off x="663715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4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" name="Google Shape;85;p19"/>
          <p:cNvSpPr txBox="1"/>
          <p:nvPr/>
        </p:nvSpPr>
        <p:spPr>
          <a:xfrm>
            <a:off x="982906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" name="Google Shape;86;p19"/>
          <p:cNvSpPr txBox="1"/>
          <p:nvPr/>
        </p:nvSpPr>
        <p:spPr>
          <a:xfrm>
            <a:off x="2828343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" name="Google Shape;87;p19"/>
          <p:cNvSpPr txBox="1"/>
          <p:nvPr/>
        </p:nvSpPr>
        <p:spPr>
          <a:xfrm>
            <a:off x="4587670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" name="Google Shape;88;p19"/>
          <p:cNvSpPr txBox="1"/>
          <p:nvPr/>
        </p:nvSpPr>
        <p:spPr>
          <a:xfrm>
            <a:off x="6407056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писок в 2 колонки ">
  <p:cSld name="CUSTOM_8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0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aphicFrame>
        <p:nvGraphicFramePr>
          <p:cNvPr id="91" name="Google Shape;91;p20"/>
          <p:cNvGraphicFramePr/>
          <p:nvPr/>
        </p:nvGraphicFramePr>
        <p:xfrm>
          <a:off x="655650" y="1745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{B8DDDD57-4484-4AAC-84D4-3C209E0F0921}</a:tableStyleId>
              </a:tblPr>
              <a:tblGrid>
                <a:gridCol w="3800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1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9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" sz="17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 Описание эксперимента</a:t>
                      </a:r>
                      <a:r>
                        <a:rPr lang="ru" sz="1700" b="1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" sz="17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 Технические детали</a:t>
                      </a:r>
                      <a:endParaRPr sz="17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175">
                <a:tc>
                  <a:txBody>
                    <a:bodyPr/>
                    <a:lstStyle/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Гипотеза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Целевая аудитория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Ожидаемый результат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3175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Roboto"/>
                        <a:buChar char="●"/>
                      </a:pPr>
                      <a:r>
                        <a:rPr lang="ru" sz="17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Реализация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Настройки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Метрики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елый слайд + заголовок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500550" y="1784775"/>
            <a:ext cx="7935300" cy="11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сылка на источник" type="twoColTx">
  <p:cSld name="TITLE_AND_TWO_COLUMNS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1"/>
          <p:cNvSpPr txBox="1"/>
          <p:nvPr/>
        </p:nvSpPr>
        <p:spPr>
          <a:xfrm>
            <a:off x="556300" y="4554000"/>
            <a:ext cx="4239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добавьте ссылку на источник</a:t>
            </a:r>
            <a:endParaRPr sz="1100">
              <a:solidFill>
                <a:srgbClr val="013D8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подтемой">
  <p:cSld name="MAIN_POINT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2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аблица ">
  <p:cSld name="CUSTOM_1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aphicFrame>
        <p:nvGraphicFramePr>
          <p:cNvPr id="98" name="Google Shape;98;p23"/>
          <p:cNvGraphicFramePr/>
          <p:nvPr/>
        </p:nvGraphicFramePr>
        <p:xfrm>
          <a:off x="608700" y="1593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{B8DDDD57-4484-4AAC-84D4-3C209E0F0921}</a:tableStyleId>
              </a:tblPr>
              <a:tblGrid>
                <a:gridCol w="395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3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84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77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061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>
                        <a:solidFill>
                          <a:srgbClr val="4811C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плашки + иллюстрация">
  <p:cSld name="SECTION_TITLE_AND_DESCRIPTION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01" name="Google Shape;101;p24"/>
          <p:cNvSpPr/>
          <p:nvPr/>
        </p:nvSpPr>
        <p:spPr>
          <a:xfrm>
            <a:off x="791625" y="1039150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2" name="Google Shape;102;p24"/>
          <p:cNvSpPr/>
          <p:nvPr/>
        </p:nvSpPr>
        <p:spPr>
          <a:xfrm>
            <a:off x="791625" y="1904882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3" name="Google Shape;103;p24"/>
          <p:cNvSpPr/>
          <p:nvPr/>
        </p:nvSpPr>
        <p:spPr>
          <a:xfrm>
            <a:off x="791625" y="2770607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" name="Google Shape;104;p24"/>
          <p:cNvSpPr/>
          <p:nvPr/>
        </p:nvSpPr>
        <p:spPr>
          <a:xfrm>
            <a:off x="791625" y="3636339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5" name="Google Shape;105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533900" y="1409075"/>
            <a:ext cx="2468700" cy="24687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блока">
  <p:cSld name="CUSTOM_7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6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6"/>
          <p:cNvSpPr/>
          <p:nvPr/>
        </p:nvSpPr>
        <p:spPr>
          <a:xfrm>
            <a:off x="932713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" name="Google Shape;111;p26"/>
          <p:cNvSpPr/>
          <p:nvPr/>
        </p:nvSpPr>
        <p:spPr>
          <a:xfrm>
            <a:off x="3436420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" name="Google Shape;112;p26"/>
          <p:cNvSpPr/>
          <p:nvPr/>
        </p:nvSpPr>
        <p:spPr>
          <a:xfrm>
            <a:off x="5940127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" name="Google Shape;113;p26"/>
          <p:cNvSpPr txBox="1"/>
          <p:nvPr/>
        </p:nvSpPr>
        <p:spPr>
          <a:xfrm>
            <a:off x="1073575" y="2074863"/>
            <a:ext cx="1846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 sz="1100"/>
          </a:p>
        </p:txBody>
      </p:sp>
      <p:sp>
        <p:nvSpPr>
          <p:cNvPr id="114" name="Google Shape;114;p26"/>
          <p:cNvSpPr txBox="1"/>
          <p:nvPr/>
        </p:nvSpPr>
        <p:spPr>
          <a:xfrm>
            <a:off x="3530920" y="2074863"/>
            <a:ext cx="1938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/>
          </a:p>
        </p:txBody>
      </p:sp>
      <p:sp>
        <p:nvSpPr>
          <p:cNvPr id="115" name="Google Shape;115;p26"/>
          <p:cNvSpPr txBox="1"/>
          <p:nvPr/>
        </p:nvSpPr>
        <p:spPr>
          <a:xfrm>
            <a:off x="6080975" y="2074863"/>
            <a:ext cx="1938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пределение" type="title">
  <p:cSld name="TITLE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8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7710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2" name="Google Shape;122;p28"/>
          <p:cNvSpPr txBox="1"/>
          <p:nvPr/>
        </p:nvSpPr>
        <p:spPr>
          <a:xfrm>
            <a:off x="549614" y="1802270"/>
            <a:ext cx="7636200" cy="31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b="1">
                <a:solidFill>
                  <a:srgbClr val="9857F3"/>
                </a:solidFill>
                <a:latin typeface="Roboto"/>
                <a:ea typeface="Roboto"/>
                <a:cs typeface="Roboto"/>
                <a:sym typeface="Roboto"/>
              </a:rPr>
              <a:t>Определение</a:t>
            </a:r>
            <a:r>
              <a:rPr lang="ru" sz="24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– </a:t>
            </a:r>
            <a:r>
              <a:rPr lang="ru" sz="2400"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их типов данных, соглашений об именовании и правил проверки целостностей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жный тезис крупным шрифтом " type="secHead">
  <p:cSld name="SECTION_HEADER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9"/>
          <p:cNvSpPr txBox="1">
            <a:spLocks noGrp="1"/>
          </p:cNvSpPr>
          <p:nvPr>
            <p:ph type="title"/>
          </p:nvPr>
        </p:nvSpPr>
        <p:spPr>
          <a:xfrm>
            <a:off x="500550" y="1940306"/>
            <a:ext cx="79353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25" name="Google Shape;125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кст + картинка" type="tx">
  <p:cSld name="TITLE_AND_BODY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28" name="Google Shape;128;p30"/>
          <p:cNvSpPr txBox="1"/>
          <p:nvPr/>
        </p:nvSpPr>
        <p:spPr>
          <a:xfrm>
            <a:off x="630550" y="1572900"/>
            <a:ext cx="3906300" cy="17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3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Главная мысль </a:t>
            </a:r>
            <a:endParaRPr sz="33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3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слайда, тезис, определение</a:t>
            </a:r>
            <a:endParaRPr sz="33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9" name="Google Shape;129;p30"/>
          <p:cNvPicPr preferRelativeResize="0"/>
          <p:nvPr/>
        </p:nvPicPr>
        <p:blipFill rotWithShape="1">
          <a:blip r:embed="rId2">
            <a:alphaModFix/>
          </a:blip>
          <a:srcRect t="10742" b="10734"/>
          <a:stretch/>
        </p:blipFill>
        <p:spPr>
          <a:xfrm>
            <a:off x="5581050" y="867901"/>
            <a:ext cx="2868000" cy="3118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TITLE_AND_TWO_COLUMNS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ш макет 1">
  <p:cSld name="CUSTOM_5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себе">
  <p:cSld name="CUSTOM_1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3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34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38" name="Google Shape;138;p34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139" name="Google Shape;139;p34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140" name="Google Shape;140;p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6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1">
  <p:cSld name="CUSTOM_2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7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37"/>
          <p:cNvSpPr/>
          <p:nvPr/>
        </p:nvSpPr>
        <p:spPr>
          <a:xfrm>
            <a:off x="606200" y="1441163"/>
            <a:ext cx="7938600" cy="35649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37"/>
          <p:cNvSpPr txBox="1">
            <a:spLocks noGrp="1"/>
          </p:cNvSpPr>
          <p:nvPr>
            <p:ph type="subTitle" idx="1"/>
          </p:nvPr>
        </p:nvSpPr>
        <p:spPr>
          <a:xfrm>
            <a:off x="743675" y="1496071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2">
  <p:cSld name="CUSTOM_2_1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8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1">
  <p:cSld name="CUSTOM_4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9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39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2">
  <p:cSld name="CUSTOM_4_1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40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40"/>
          <p:cNvSpPr/>
          <p:nvPr/>
        </p:nvSpPr>
        <p:spPr>
          <a:xfrm>
            <a:off x="362300" y="1364963"/>
            <a:ext cx="4748700" cy="35649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40"/>
          <p:cNvSpPr txBox="1">
            <a:spLocks noGrp="1"/>
          </p:cNvSpPr>
          <p:nvPr>
            <p:ph type="subTitle" idx="1"/>
          </p:nvPr>
        </p:nvSpPr>
        <p:spPr>
          <a:xfrm>
            <a:off x="500550" y="1474819"/>
            <a:ext cx="44286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158" name="Google Shape;158;p40"/>
          <p:cNvSpPr txBox="1">
            <a:spLocks noGrp="1"/>
          </p:cNvSpPr>
          <p:nvPr>
            <p:ph type="subTitle" idx="2"/>
          </p:nvPr>
        </p:nvSpPr>
        <p:spPr>
          <a:xfrm>
            <a:off x="5555275" y="1474819"/>
            <a:ext cx="3151200" cy="32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>
  <p:cSld name="TITLE_AND_BODY_1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41"/>
          <p:cNvSpPr txBox="1">
            <a:spLocks noGrp="1"/>
          </p:cNvSpPr>
          <p:nvPr>
            <p:ph type="title"/>
          </p:nvPr>
        </p:nvSpPr>
        <p:spPr>
          <a:xfrm>
            <a:off x="500550" y="1783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41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238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162" name="Google Shape;162;p4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238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ш макет 1">
  <p:cSld name="CUSTOM_5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42"/>
          <p:cNvSpPr txBox="1">
            <a:spLocks noGrp="1"/>
          </p:cNvSpPr>
          <p:nvPr>
            <p:ph type="title"/>
          </p:nvPr>
        </p:nvSpPr>
        <p:spPr>
          <a:xfrm>
            <a:off x="500550" y="2545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43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0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-синий">
  <p:cSld name="MAIN_POINT_2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4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19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6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sz="1500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subTitle" idx="2"/>
          </p:nvPr>
        </p:nvSpPr>
        <p:spPr>
          <a:xfrm>
            <a:off x="3135425" y="2978831"/>
            <a:ext cx="58563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sz="1500" b="1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ubTitle" idx="3"/>
          </p:nvPr>
        </p:nvSpPr>
        <p:spPr>
          <a:xfrm>
            <a:off x="3135425" y="3278981"/>
            <a:ext cx="5856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ubTitle" idx="4"/>
          </p:nvPr>
        </p:nvSpPr>
        <p:spPr>
          <a:xfrm>
            <a:off x="3135425" y="3662550"/>
            <a:ext cx="58563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31" name="Google Shape;31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себе">
  <p:cSld name="CUSTOM_1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ubTitle" idx="1"/>
          </p:nvPr>
        </p:nvSpPr>
        <p:spPr>
          <a:xfrm>
            <a:off x="3891775" y="1716281"/>
            <a:ext cx="43917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600"/>
              <a:buNone/>
              <a:defRPr sz="1600" b="1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subTitle" idx="2"/>
          </p:nvPr>
        </p:nvSpPr>
        <p:spPr>
          <a:xfrm>
            <a:off x="3891775" y="2252801"/>
            <a:ext cx="5095200" cy="25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8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42.xml"/><Relationship Id="rId2" Type="http://schemas.openxmlformats.org/officeDocument/2006/relationships/slideLayout" Target="../slideLayouts/slideLayout27.xml"/><Relationship Id="rId16" Type="http://schemas.openxmlformats.org/officeDocument/2006/relationships/slideLayout" Target="../slideLayouts/slideLayout41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5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35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7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739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2">
            <a:alphaModFix/>
          </a:blip>
          <a:stretch>
            <a:fillRect/>
          </a:stretch>
        </a:blip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○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○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8" name="Google Shape;68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9">
            <a:alphaModFix/>
          </a:blip>
          <a:stretch>
            <a:fillRect/>
          </a:stretch>
        </a:blip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7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8" name="Google Shape;118;p27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9" name="Google Shape;119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  <p:sldLayoutId id="2147483687" r:id="rId16"/>
    <p:sldLayoutId id="2147483688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5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Google Shape;372;p92"/>
          <p:cNvPicPr preferRelativeResize="0"/>
          <p:nvPr/>
        </p:nvPicPr>
        <p:blipFill rotWithShape="1">
          <a:blip r:embed="rId3">
            <a:alphaModFix/>
          </a:blip>
          <a:srcRect t="5495" b="38716"/>
          <a:stretch/>
        </p:blipFill>
        <p:spPr>
          <a:xfrm>
            <a:off x="-75950" y="0"/>
            <a:ext cx="92199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92"/>
          <p:cNvSpPr/>
          <p:nvPr/>
        </p:nvSpPr>
        <p:spPr>
          <a:xfrm>
            <a:off x="433125" y="553500"/>
            <a:ext cx="4161600" cy="415500"/>
          </a:xfrm>
          <a:prstGeom prst="roundRect">
            <a:avLst>
              <a:gd name="adj" fmla="val 16667"/>
            </a:avLst>
          </a:prstGeom>
          <a:solidFill>
            <a:srgbClr val="740FB4"/>
          </a:solidFill>
          <a:ln>
            <a:noFill/>
          </a:ln>
          <a:effectLst>
            <a:outerShdw blurRad="200025" dist="28575" dir="5400000" algn="bl" rotWithShape="0">
              <a:srgbClr val="000000">
                <a:alpha val="28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4" name="Google Shape;374;p92"/>
          <p:cNvSpPr txBox="1"/>
          <p:nvPr/>
        </p:nvSpPr>
        <p:spPr>
          <a:xfrm>
            <a:off x="433125" y="1890725"/>
            <a:ext cx="7584300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Проектирование модели сети с использованием </a:t>
            </a:r>
            <a:r>
              <a:rPr lang="ru-RU" sz="2400" b="0" i="0" dirty="0" err="1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dual</a:t>
            </a:r>
            <a:r>
              <a:rPr lang="ru-RU" sz="240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-стека протоколов IPv4/v6</a:t>
            </a:r>
            <a:endParaRPr sz="1800" b="1" dirty="0">
              <a:solidFill>
                <a:schemeClr val="bg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5" name="Google Shape;375;p92"/>
          <p:cNvSpPr txBox="1"/>
          <p:nvPr/>
        </p:nvSpPr>
        <p:spPr>
          <a:xfrm>
            <a:off x="572150" y="553500"/>
            <a:ext cx="43413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Network Engineer. Basic</a:t>
            </a:r>
            <a:endParaRPr sz="1500" dirty="0">
              <a:solidFill>
                <a:schemeClr val="bg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76" name="Google Shape;376;p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13700" y="268875"/>
            <a:ext cx="822175" cy="28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9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08125" y="2113144"/>
            <a:ext cx="1787901" cy="2849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FAE656-DE9F-42F3-9174-CFB2E79AFF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343" y="100800"/>
            <a:ext cx="8844807" cy="511200"/>
          </a:xfrm>
        </p:spPr>
        <p:txBody>
          <a:bodyPr/>
          <a:lstStyle/>
          <a:p>
            <a:r>
              <a:rPr lang="ru-RU" sz="2000" dirty="0"/>
              <a:t>Таблица адресации</a:t>
            </a:r>
          </a:p>
        </p:txBody>
      </p:sp>
      <p:graphicFrame>
        <p:nvGraphicFramePr>
          <p:cNvPr id="3" name="Таблица 2">
            <a:extLst>
              <a:ext uri="{FF2B5EF4-FFF2-40B4-BE49-F238E27FC236}">
                <a16:creationId xmlns:a16="http://schemas.microsoft.com/office/drawing/2014/main" id="{0699C300-6903-45F4-B26E-18257517AC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8535943"/>
              </p:ext>
            </p:extLst>
          </p:nvPr>
        </p:nvGraphicFramePr>
        <p:xfrm>
          <a:off x="122849" y="216065"/>
          <a:ext cx="8844808" cy="4533060"/>
        </p:xfrm>
        <a:graphic>
          <a:graphicData uri="http://schemas.openxmlformats.org/drawingml/2006/table">
            <a:tbl>
              <a:tblPr firstRow="1" firstCol="1" bandRow="1">
                <a:tableStyleId>{B8DDDD57-4484-4AAC-84D4-3C209E0F0921}</a:tableStyleId>
              </a:tblPr>
              <a:tblGrid>
                <a:gridCol w="2078030">
                  <a:extLst>
                    <a:ext uri="{9D8B030D-6E8A-4147-A177-3AD203B41FA5}">
                      <a16:colId xmlns:a16="http://schemas.microsoft.com/office/drawing/2014/main" val="1761456058"/>
                    </a:ext>
                  </a:extLst>
                </a:gridCol>
                <a:gridCol w="2078030">
                  <a:extLst>
                    <a:ext uri="{9D8B030D-6E8A-4147-A177-3AD203B41FA5}">
                      <a16:colId xmlns:a16="http://schemas.microsoft.com/office/drawing/2014/main" val="905534443"/>
                    </a:ext>
                  </a:extLst>
                </a:gridCol>
                <a:gridCol w="2078030">
                  <a:extLst>
                    <a:ext uri="{9D8B030D-6E8A-4147-A177-3AD203B41FA5}">
                      <a16:colId xmlns:a16="http://schemas.microsoft.com/office/drawing/2014/main" val="2341247340"/>
                    </a:ext>
                  </a:extLst>
                </a:gridCol>
                <a:gridCol w="1387190">
                  <a:extLst>
                    <a:ext uri="{9D8B030D-6E8A-4147-A177-3AD203B41FA5}">
                      <a16:colId xmlns:a16="http://schemas.microsoft.com/office/drawing/2014/main" val="842918122"/>
                    </a:ext>
                  </a:extLst>
                </a:gridCol>
                <a:gridCol w="1223528">
                  <a:extLst>
                    <a:ext uri="{9D8B030D-6E8A-4147-A177-3AD203B41FA5}">
                      <a16:colId xmlns:a16="http://schemas.microsoft.com/office/drawing/2014/main" val="3483713464"/>
                    </a:ext>
                  </a:extLst>
                </a:gridCol>
              </a:tblGrid>
              <a:tr h="18416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050" b="1" dirty="0">
                          <a:effectLst/>
                        </a:rPr>
                        <a:t>Устройство</a:t>
                      </a:r>
                      <a:endParaRPr lang="ru-RU" sz="105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391" marR="61391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050" b="1">
                          <a:effectLst/>
                        </a:rPr>
                        <a:t>Интерфейс</a:t>
                      </a:r>
                      <a:endParaRPr lang="ru-RU" sz="105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391" marR="61391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050" b="1">
                          <a:effectLst/>
                        </a:rPr>
                        <a:t>IP-адрес</a:t>
                      </a:r>
                      <a:endParaRPr lang="ru-RU" sz="105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391" marR="61391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050" b="1">
                          <a:effectLst/>
                        </a:rPr>
                        <a:t>Маска подсети </a:t>
                      </a:r>
                      <a:endParaRPr lang="ru-RU" sz="105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391" marR="61391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ru-RU" sz="1050" b="1" dirty="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050" b="1" dirty="0">
                          <a:effectLst/>
                        </a:rPr>
                        <a:t>Шлюз</a:t>
                      </a:r>
                      <a:endParaRPr lang="ru-RU" sz="105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391" marR="61391" marT="0" marB="0"/>
                </a:tc>
                <a:extLst>
                  <a:ext uri="{0D108BD9-81ED-4DB2-BD59-A6C34878D82A}">
                    <a16:rowId xmlns:a16="http://schemas.microsoft.com/office/drawing/2014/main" val="3582674756"/>
                  </a:ext>
                </a:extLst>
              </a:tr>
              <a:tr h="184161">
                <a:tc rowSpan="5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>
                          <a:effectLst/>
                        </a:rPr>
                        <a:t>R1</a:t>
                      </a:r>
                      <a:endParaRPr lang="ru-RU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391" marR="6139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 dirty="0">
                          <a:effectLst/>
                        </a:rPr>
                        <a:t>G0/0</a:t>
                      </a:r>
                      <a:endParaRPr lang="ru-RU" sz="105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391" marR="6139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>
                          <a:effectLst/>
                        </a:rPr>
                        <a:t>192.168.0.1</a:t>
                      </a:r>
                      <a:endParaRPr lang="ru-RU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391" marR="6139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>
                          <a:effectLst/>
                        </a:rPr>
                        <a:t>255.255.255.0</a:t>
                      </a:r>
                      <a:endParaRPr lang="ru-RU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391" marR="6139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050" dirty="0">
                          <a:effectLst/>
                        </a:rPr>
                        <a:t> </a:t>
                      </a:r>
                      <a:endParaRPr lang="ru-RU" sz="105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391" marR="61391" marT="0" marB="0"/>
                </a:tc>
                <a:extLst>
                  <a:ext uri="{0D108BD9-81ED-4DB2-BD59-A6C34878D82A}">
                    <a16:rowId xmlns:a16="http://schemas.microsoft.com/office/drawing/2014/main" val="4279769358"/>
                  </a:ext>
                </a:extLst>
              </a:tr>
              <a:tr h="184161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>
                          <a:effectLst/>
                        </a:rPr>
                        <a:t>G0/1.11</a:t>
                      </a:r>
                      <a:endParaRPr lang="ru-RU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391" marR="6139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>
                          <a:effectLst/>
                        </a:rPr>
                        <a:t>192.168.1.1</a:t>
                      </a:r>
                      <a:endParaRPr lang="ru-RU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391" marR="6139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>
                          <a:effectLst/>
                        </a:rPr>
                        <a:t>255.255.255.0</a:t>
                      </a:r>
                      <a:endParaRPr lang="ru-RU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391" marR="6139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050">
                          <a:effectLst/>
                        </a:rPr>
                        <a:t> </a:t>
                      </a:r>
                      <a:endParaRPr lang="ru-RU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391" marR="61391" marT="0" marB="0"/>
                </a:tc>
                <a:extLst>
                  <a:ext uri="{0D108BD9-81ED-4DB2-BD59-A6C34878D82A}">
                    <a16:rowId xmlns:a16="http://schemas.microsoft.com/office/drawing/2014/main" val="2174324597"/>
                  </a:ext>
                </a:extLst>
              </a:tr>
              <a:tr h="184161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>
                          <a:effectLst/>
                        </a:rPr>
                        <a:t>G0/1.3</a:t>
                      </a:r>
                      <a:endParaRPr lang="ru-RU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391" marR="6139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>
                          <a:effectLst/>
                        </a:rPr>
                        <a:t>192.168.3.1</a:t>
                      </a:r>
                      <a:endParaRPr lang="ru-RU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391" marR="6139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>
                          <a:effectLst/>
                        </a:rPr>
                        <a:t>255.255.255.0</a:t>
                      </a:r>
                      <a:endParaRPr lang="ru-RU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391" marR="6139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050">
                          <a:effectLst/>
                        </a:rPr>
                        <a:t> </a:t>
                      </a:r>
                      <a:endParaRPr lang="ru-RU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391" marR="61391" marT="0" marB="0"/>
                </a:tc>
                <a:extLst>
                  <a:ext uri="{0D108BD9-81ED-4DB2-BD59-A6C34878D82A}">
                    <a16:rowId xmlns:a16="http://schemas.microsoft.com/office/drawing/2014/main" val="1407470200"/>
                  </a:ext>
                </a:extLst>
              </a:tr>
              <a:tr h="184161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>
                          <a:effectLst/>
                        </a:rPr>
                        <a:t>G0/2</a:t>
                      </a:r>
                      <a:endParaRPr lang="ru-RU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391" marR="6139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>
                          <a:effectLst/>
                        </a:rPr>
                        <a:t>10.53.0.10</a:t>
                      </a:r>
                      <a:endParaRPr lang="ru-RU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391" marR="6139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>
                          <a:effectLst/>
                        </a:rPr>
                        <a:t>255.255.255.0</a:t>
                      </a:r>
                      <a:endParaRPr lang="ru-RU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391" marR="6139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050">
                          <a:effectLst/>
                        </a:rPr>
                        <a:t> </a:t>
                      </a:r>
                      <a:endParaRPr lang="ru-RU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391" marR="61391" marT="0" marB="0"/>
                </a:tc>
                <a:extLst>
                  <a:ext uri="{0D108BD9-81ED-4DB2-BD59-A6C34878D82A}">
                    <a16:rowId xmlns:a16="http://schemas.microsoft.com/office/drawing/2014/main" val="2246725266"/>
                  </a:ext>
                </a:extLst>
              </a:tr>
              <a:tr h="184161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>
                          <a:effectLst/>
                        </a:rPr>
                        <a:t>Tunel 0</a:t>
                      </a:r>
                      <a:endParaRPr lang="ru-RU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391" marR="6139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>
                          <a:effectLst/>
                        </a:rPr>
                        <a:t>10.0.0.1</a:t>
                      </a:r>
                      <a:endParaRPr lang="ru-RU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391" marR="6139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>
                          <a:effectLst/>
                        </a:rPr>
                        <a:t>255.255.255.0</a:t>
                      </a:r>
                      <a:endParaRPr lang="ru-RU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391" marR="6139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050">
                          <a:effectLst/>
                        </a:rPr>
                        <a:t> </a:t>
                      </a:r>
                      <a:endParaRPr lang="ru-RU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391" marR="61391" marT="0" marB="0"/>
                </a:tc>
                <a:extLst>
                  <a:ext uri="{0D108BD9-81ED-4DB2-BD59-A6C34878D82A}">
                    <a16:rowId xmlns:a16="http://schemas.microsoft.com/office/drawing/2014/main" val="2383585493"/>
                  </a:ext>
                </a:extLst>
              </a:tr>
              <a:tr h="184161">
                <a:tc rowSpan="4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>
                          <a:effectLst/>
                        </a:rPr>
                        <a:t>R2</a:t>
                      </a:r>
                      <a:endParaRPr lang="ru-RU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391" marR="6139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 dirty="0">
                          <a:effectLst/>
                        </a:rPr>
                        <a:t>G0/0</a:t>
                      </a:r>
                      <a:endParaRPr lang="ru-RU" sz="105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391" marR="6139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>
                          <a:effectLst/>
                        </a:rPr>
                        <a:t>192.168.0.2</a:t>
                      </a:r>
                      <a:endParaRPr lang="ru-RU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391" marR="6139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>
                          <a:effectLst/>
                        </a:rPr>
                        <a:t>255.255.255.0</a:t>
                      </a:r>
                      <a:endParaRPr lang="ru-RU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391" marR="6139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050">
                          <a:effectLst/>
                        </a:rPr>
                        <a:t> </a:t>
                      </a:r>
                      <a:endParaRPr lang="ru-RU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391" marR="61391" marT="0" marB="0"/>
                </a:tc>
                <a:extLst>
                  <a:ext uri="{0D108BD9-81ED-4DB2-BD59-A6C34878D82A}">
                    <a16:rowId xmlns:a16="http://schemas.microsoft.com/office/drawing/2014/main" val="4188219697"/>
                  </a:ext>
                </a:extLst>
              </a:tr>
              <a:tr h="184161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5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  <a:sym typeface="Arial"/>
                        </a:rPr>
                        <a:t>G0/1.2</a:t>
                      </a:r>
                    </a:p>
                    <a:p>
                      <a:pPr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en-US" sz="105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Calibri" panose="020F0502020204030204" pitchFamily="34" charset="0"/>
                        <a:cs typeface="Arial"/>
                        <a:sym typeface="Arial"/>
                      </a:endParaRPr>
                    </a:p>
                    <a:p>
                      <a:pPr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5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Calibri" panose="020F0502020204030204" pitchFamily="34" charset="0"/>
                          <a:cs typeface="Arial"/>
                          <a:sym typeface="Arial"/>
                        </a:rPr>
                        <a:t>G0/2</a:t>
                      </a:r>
                      <a:endParaRPr lang="ru-RU" sz="105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Calibri" panose="020F0502020204030204" pitchFamily="34" charset="0"/>
                        <a:cs typeface="Arial"/>
                        <a:sym typeface="Arial"/>
                      </a:endParaRPr>
                    </a:p>
                  </a:txBody>
                  <a:tcPr marL="61391" marR="6139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>
                          <a:effectLst/>
                        </a:rPr>
                        <a:t>192.168.2.1</a:t>
                      </a:r>
                      <a:endParaRPr lang="ru-RU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391" marR="6139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 dirty="0">
                          <a:effectLst/>
                        </a:rPr>
                        <a:t>255.255.255.0</a:t>
                      </a:r>
                      <a:endParaRPr lang="ru-RU" sz="105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391" marR="6139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050">
                          <a:effectLst/>
                        </a:rPr>
                        <a:t> </a:t>
                      </a:r>
                      <a:endParaRPr lang="ru-RU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391" marR="61391" marT="0" marB="0"/>
                </a:tc>
                <a:extLst>
                  <a:ext uri="{0D108BD9-81ED-4DB2-BD59-A6C34878D82A}">
                    <a16:rowId xmlns:a16="http://schemas.microsoft.com/office/drawing/2014/main" val="1840593048"/>
                  </a:ext>
                </a:extLst>
              </a:tr>
              <a:tr h="256681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ru-RU" sz="105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  <a:sym typeface="Arial"/>
                        </a:rPr>
                        <a:t>2001:db8:acad:2::1/64</a:t>
                      </a:r>
                      <a:endParaRPr lang="en-US" sz="105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  <a:sym typeface="Arial"/>
                      </a:endParaRPr>
                    </a:p>
                    <a:p>
                      <a:pPr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5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  <a:sym typeface="Arial"/>
                        </a:rPr>
                        <a:t>10.53.5.2</a:t>
                      </a:r>
                      <a:endParaRPr lang="ru-RU" sz="105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  <a:sym typeface="Arial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050" dirty="0">
                          <a:effectLst/>
                        </a:rPr>
                        <a:t> </a:t>
                      </a:r>
                      <a:endParaRPr lang="ru-RU" sz="105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391" marR="6139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050" dirty="0">
                          <a:effectLst/>
                        </a:rPr>
                        <a:t> </a:t>
                      </a:r>
                      <a:endParaRPr lang="en-US" sz="1050" dirty="0">
                        <a:effectLst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050" dirty="0">
                          <a:effectLst/>
                        </a:rPr>
                        <a:t>255.255.255.0</a:t>
                      </a:r>
                      <a:endParaRPr lang="ru-RU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ru-RU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391" marR="6139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050">
                          <a:effectLst/>
                        </a:rPr>
                        <a:t> </a:t>
                      </a:r>
                      <a:endParaRPr lang="ru-RU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391" marR="61391" marT="0" marB="0"/>
                </a:tc>
                <a:extLst>
                  <a:ext uri="{0D108BD9-81ED-4DB2-BD59-A6C34878D82A}">
                    <a16:rowId xmlns:a16="http://schemas.microsoft.com/office/drawing/2014/main" val="940575403"/>
                  </a:ext>
                </a:extLst>
              </a:tr>
              <a:tr h="28368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ts val="1425"/>
                        </a:lnSpc>
                        <a:spcAft>
                          <a:spcPts val="800"/>
                        </a:spcAft>
                      </a:pPr>
                      <a:r>
                        <a:rPr lang="ru-RU" sz="1000">
                          <a:effectLst/>
                        </a:rPr>
                        <a:t>fe80::1</a:t>
                      </a:r>
                      <a:endParaRPr lang="ru-RU" sz="105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050">
                          <a:effectLst/>
                        </a:rPr>
                        <a:t> </a:t>
                      </a:r>
                      <a:endParaRPr lang="ru-RU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391" marR="6139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050">
                          <a:effectLst/>
                        </a:rPr>
                        <a:t> </a:t>
                      </a:r>
                      <a:endParaRPr lang="ru-RU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391" marR="6139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050">
                          <a:effectLst/>
                        </a:rPr>
                        <a:t> </a:t>
                      </a:r>
                      <a:endParaRPr lang="ru-RU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391" marR="61391" marT="0" marB="0"/>
                </a:tc>
                <a:extLst>
                  <a:ext uri="{0D108BD9-81ED-4DB2-BD59-A6C34878D82A}">
                    <a16:rowId xmlns:a16="http://schemas.microsoft.com/office/drawing/2014/main" val="3768093603"/>
                  </a:ext>
                </a:extLst>
              </a:tr>
              <a:tr h="184161">
                <a:tc rowSpan="3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 dirty="0">
                          <a:effectLst/>
                        </a:rPr>
                        <a:t>R3</a:t>
                      </a:r>
                      <a:endParaRPr lang="ru-RU" sz="105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391" marR="6139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>
                          <a:effectLst/>
                        </a:rPr>
                        <a:t>G0/0</a:t>
                      </a:r>
                      <a:endParaRPr lang="ru-RU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391" marR="6139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>
                          <a:effectLst/>
                        </a:rPr>
                        <a:t>10.53.0.1</a:t>
                      </a:r>
                      <a:endParaRPr lang="ru-RU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391" marR="6139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>
                          <a:effectLst/>
                        </a:rPr>
                        <a:t>255.255.255.0</a:t>
                      </a:r>
                      <a:endParaRPr lang="ru-RU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391" marR="6139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050">
                          <a:effectLst/>
                        </a:rPr>
                        <a:t> </a:t>
                      </a:r>
                      <a:endParaRPr lang="ru-RU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391" marR="61391" marT="0" marB="0"/>
                </a:tc>
                <a:extLst>
                  <a:ext uri="{0D108BD9-81ED-4DB2-BD59-A6C34878D82A}">
                    <a16:rowId xmlns:a16="http://schemas.microsoft.com/office/drawing/2014/main" val="1509642174"/>
                  </a:ext>
                </a:extLst>
              </a:tr>
              <a:tr h="184161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>
                          <a:effectLst/>
                        </a:rPr>
                        <a:t>G0/1</a:t>
                      </a:r>
                      <a:endParaRPr lang="ru-RU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391" marR="6139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>
                          <a:effectLst/>
                        </a:rPr>
                        <a:t>10.53.1.1</a:t>
                      </a:r>
                      <a:endParaRPr lang="ru-RU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391" marR="6139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>
                          <a:effectLst/>
                        </a:rPr>
                        <a:t>255.255.255.0</a:t>
                      </a:r>
                      <a:endParaRPr lang="ru-RU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391" marR="6139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050">
                          <a:effectLst/>
                        </a:rPr>
                        <a:t> </a:t>
                      </a:r>
                      <a:endParaRPr lang="ru-RU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391" marR="61391" marT="0" marB="0"/>
                </a:tc>
                <a:extLst>
                  <a:ext uri="{0D108BD9-81ED-4DB2-BD59-A6C34878D82A}">
                    <a16:rowId xmlns:a16="http://schemas.microsoft.com/office/drawing/2014/main" val="3178501725"/>
                  </a:ext>
                </a:extLst>
              </a:tr>
              <a:tr h="184161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>
                          <a:effectLst/>
                        </a:rPr>
                        <a:t>G0/2</a:t>
                      </a:r>
                      <a:endParaRPr lang="ru-RU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391" marR="6139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>
                          <a:effectLst/>
                        </a:rPr>
                        <a:t>10.53.2.1</a:t>
                      </a:r>
                      <a:endParaRPr lang="ru-RU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391" marR="6139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>
                          <a:effectLst/>
                        </a:rPr>
                        <a:t>255.255.255.0</a:t>
                      </a:r>
                      <a:endParaRPr lang="ru-RU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391" marR="6139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050">
                          <a:effectLst/>
                        </a:rPr>
                        <a:t> </a:t>
                      </a:r>
                      <a:endParaRPr lang="ru-RU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391" marR="61391" marT="0" marB="0"/>
                </a:tc>
                <a:extLst>
                  <a:ext uri="{0D108BD9-81ED-4DB2-BD59-A6C34878D82A}">
                    <a16:rowId xmlns:a16="http://schemas.microsoft.com/office/drawing/2014/main" val="4104627022"/>
                  </a:ext>
                </a:extLst>
              </a:tr>
              <a:tr h="184161">
                <a:tc rowSpan="2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>
                          <a:effectLst/>
                        </a:rPr>
                        <a:t>R4</a:t>
                      </a:r>
                      <a:endParaRPr lang="ru-RU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391" marR="6139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>
                          <a:effectLst/>
                        </a:rPr>
                        <a:t>G0/1</a:t>
                      </a:r>
                      <a:endParaRPr lang="ru-RU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391" marR="6139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>
                          <a:effectLst/>
                        </a:rPr>
                        <a:t>10.53.3.1</a:t>
                      </a:r>
                      <a:endParaRPr lang="ru-RU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391" marR="6139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>
                          <a:effectLst/>
                        </a:rPr>
                        <a:t>255.255.255.0</a:t>
                      </a:r>
                      <a:endParaRPr lang="ru-RU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391" marR="6139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050">
                          <a:effectLst/>
                        </a:rPr>
                        <a:t> </a:t>
                      </a:r>
                      <a:endParaRPr lang="ru-RU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391" marR="61391" marT="0" marB="0"/>
                </a:tc>
                <a:extLst>
                  <a:ext uri="{0D108BD9-81ED-4DB2-BD59-A6C34878D82A}">
                    <a16:rowId xmlns:a16="http://schemas.microsoft.com/office/drawing/2014/main" val="315866318"/>
                  </a:ext>
                </a:extLst>
              </a:tr>
              <a:tr h="184161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>
                          <a:effectLst/>
                        </a:rPr>
                        <a:t>G0/2</a:t>
                      </a:r>
                      <a:endParaRPr lang="ru-RU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391" marR="6139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>
                          <a:effectLst/>
                        </a:rPr>
                        <a:t>10.53.2.2</a:t>
                      </a:r>
                      <a:endParaRPr lang="ru-RU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391" marR="6139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>
                          <a:effectLst/>
                        </a:rPr>
                        <a:t>255.255.255.0</a:t>
                      </a:r>
                      <a:endParaRPr lang="ru-RU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391" marR="6139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050">
                          <a:effectLst/>
                        </a:rPr>
                        <a:t> </a:t>
                      </a:r>
                      <a:endParaRPr lang="ru-RU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391" marR="61391" marT="0" marB="0"/>
                </a:tc>
                <a:extLst>
                  <a:ext uri="{0D108BD9-81ED-4DB2-BD59-A6C34878D82A}">
                    <a16:rowId xmlns:a16="http://schemas.microsoft.com/office/drawing/2014/main" val="3133413326"/>
                  </a:ext>
                </a:extLst>
              </a:tr>
              <a:tr h="184161">
                <a:tc rowSpan="2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>
                          <a:effectLst/>
                        </a:rPr>
                        <a:t>R5</a:t>
                      </a:r>
                      <a:endParaRPr lang="ru-RU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391" marR="6139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>
                          <a:effectLst/>
                        </a:rPr>
                        <a:t>G0/1</a:t>
                      </a:r>
                      <a:endParaRPr lang="ru-RU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391" marR="6139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>
                          <a:effectLst/>
                        </a:rPr>
                        <a:t>10.53.4.2</a:t>
                      </a:r>
                      <a:endParaRPr lang="ru-RU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391" marR="6139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>
                          <a:effectLst/>
                        </a:rPr>
                        <a:t>255.255.255.0</a:t>
                      </a:r>
                      <a:endParaRPr lang="ru-RU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391" marR="6139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050">
                          <a:effectLst/>
                        </a:rPr>
                        <a:t> </a:t>
                      </a:r>
                      <a:endParaRPr lang="ru-RU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391" marR="61391" marT="0" marB="0"/>
                </a:tc>
                <a:extLst>
                  <a:ext uri="{0D108BD9-81ED-4DB2-BD59-A6C34878D82A}">
                    <a16:rowId xmlns:a16="http://schemas.microsoft.com/office/drawing/2014/main" val="1723934040"/>
                  </a:ext>
                </a:extLst>
              </a:tr>
              <a:tr h="184161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>
                          <a:effectLst/>
                        </a:rPr>
                        <a:t>G0/2</a:t>
                      </a:r>
                      <a:endParaRPr lang="ru-RU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391" marR="6139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>
                          <a:effectLst/>
                        </a:rPr>
                        <a:t>10.53.3.2</a:t>
                      </a:r>
                      <a:endParaRPr lang="ru-RU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391" marR="6139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>
                          <a:effectLst/>
                        </a:rPr>
                        <a:t>255.255.255.0</a:t>
                      </a:r>
                      <a:endParaRPr lang="ru-RU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391" marR="6139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050">
                          <a:effectLst/>
                        </a:rPr>
                        <a:t> </a:t>
                      </a:r>
                      <a:endParaRPr lang="ru-RU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391" marR="61391" marT="0" marB="0"/>
                </a:tc>
                <a:extLst>
                  <a:ext uri="{0D108BD9-81ED-4DB2-BD59-A6C34878D82A}">
                    <a16:rowId xmlns:a16="http://schemas.microsoft.com/office/drawing/2014/main" val="1510890896"/>
                  </a:ext>
                </a:extLst>
              </a:tr>
              <a:tr h="184161">
                <a:tc rowSpan="2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>
                          <a:effectLst/>
                        </a:rPr>
                        <a:t>R6</a:t>
                      </a:r>
                      <a:endParaRPr lang="ru-RU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391" marR="6139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>
                          <a:effectLst/>
                        </a:rPr>
                        <a:t>G0/1</a:t>
                      </a:r>
                      <a:endParaRPr lang="ru-RU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391" marR="6139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>
                          <a:effectLst/>
                        </a:rPr>
                        <a:t>10.53.1.2</a:t>
                      </a:r>
                      <a:endParaRPr lang="ru-RU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391" marR="6139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 dirty="0">
                          <a:effectLst/>
                        </a:rPr>
                        <a:t>255.255.255.0</a:t>
                      </a:r>
                      <a:endParaRPr lang="ru-RU" sz="105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391" marR="6139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050">
                          <a:effectLst/>
                        </a:rPr>
                        <a:t> </a:t>
                      </a:r>
                      <a:endParaRPr lang="ru-RU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391" marR="61391" marT="0" marB="0"/>
                </a:tc>
                <a:extLst>
                  <a:ext uri="{0D108BD9-81ED-4DB2-BD59-A6C34878D82A}">
                    <a16:rowId xmlns:a16="http://schemas.microsoft.com/office/drawing/2014/main" val="1175967875"/>
                  </a:ext>
                </a:extLst>
              </a:tr>
              <a:tr h="184161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 dirty="0">
                          <a:effectLst/>
                        </a:rPr>
                        <a:t>G0/2</a:t>
                      </a:r>
                      <a:endParaRPr lang="ru-RU" sz="105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391" marR="6139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>
                          <a:effectLst/>
                        </a:rPr>
                        <a:t>10.53.4.1</a:t>
                      </a:r>
                      <a:endParaRPr lang="ru-RU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391" marR="6139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>
                          <a:effectLst/>
                        </a:rPr>
                        <a:t>255.255.255.0</a:t>
                      </a:r>
                      <a:endParaRPr lang="ru-RU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391" marR="6139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050" dirty="0">
                          <a:effectLst/>
                        </a:rPr>
                        <a:t> </a:t>
                      </a:r>
                      <a:endParaRPr lang="ru-RU" sz="105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391" marR="61391" marT="0" marB="0"/>
                </a:tc>
                <a:extLst>
                  <a:ext uri="{0D108BD9-81ED-4DB2-BD59-A6C34878D82A}">
                    <a16:rowId xmlns:a16="http://schemas.microsoft.com/office/drawing/2014/main" val="2865900850"/>
                  </a:ext>
                </a:extLst>
              </a:tr>
            </a:tbl>
          </a:graphicData>
        </a:graphic>
      </p:graphicFrame>
      <p:graphicFrame>
        <p:nvGraphicFramePr>
          <p:cNvPr id="4" name="Таблица 4">
            <a:extLst>
              <a:ext uri="{FF2B5EF4-FFF2-40B4-BE49-F238E27FC236}">
                <a16:creationId xmlns:a16="http://schemas.microsoft.com/office/drawing/2014/main" id="{A0F0D272-94E3-4651-B67E-DAAB449849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6570929"/>
              </p:ext>
            </p:extLst>
          </p:nvPr>
        </p:nvGraphicFramePr>
        <p:xfrm>
          <a:off x="122849" y="4748109"/>
          <a:ext cx="8844810" cy="522986"/>
        </p:xfrm>
        <a:graphic>
          <a:graphicData uri="http://schemas.openxmlformats.org/drawingml/2006/table">
            <a:tbl>
              <a:tblPr firstRow="1" bandRow="1">
                <a:tableStyleId>{B8DDDD57-4484-4AAC-84D4-3C209E0F0921}</a:tableStyleId>
              </a:tblPr>
              <a:tblGrid>
                <a:gridCol w="2081264">
                  <a:extLst>
                    <a:ext uri="{9D8B030D-6E8A-4147-A177-3AD203B41FA5}">
                      <a16:colId xmlns:a16="http://schemas.microsoft.com/office/drawing/2014/main" val="1323176108"/>
                    </a:ext>
                  </a:extLst>
                </a:gridCol>
                <a:gridCol w="2081284">
                  <a:extLst>
                    <a:ext uri="{9D8B030D-6E8A-4147-A177-3AD203B41FA5}">
                      <a16:colId xmlns:a16="http://schemas.microsoft.com/office/drawing/2014/main" val="1831295569"/>
                    </a:ext>
                  </a:extLst>
                </a:gridCol>
                <a:gridCol w="2053988">
                  <a:extLst>
                    <a:ext uri="{9D8B030D-6E8A-4147-A177-3AD203B41FA5}">
                      <a16:colId xmlns:a16="http://schemas.microsoft.com/office/drawing/2014/main" val="2142074465"/>
                    </a:ext>
                  </a:extLst>
                </a:gridCol>
                <a:gridCol w="1392072">
                  <a:extLst>
                    <a:ext uri="{9D8B030D-6E8A-4147-A177-3AD203B41FA5}">
                      <a16:colId xmlns:a16="http://schemas.microsoft.com/office/drawing/2014/main" val="2312565231"/>
                    </a:ext>
                  </a:extLst>
                </a:gridCol>
                <a:gridCol w="1236202">
                  <a:extLst>
                    <a:ext uri="{9D8B030D-6E8A-4147-A177-3AD203B41FA5}">
                      <a16:colId xmlns:a16="http://schemas.microsoft.com/office/drawing/2014/main" val="58659347"/>
                    </a:ext>
                  </a:extLst>
                </a:gridCol>
              </a:tblGrid>
              <a:tr h="179326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G0/0</a:t>
                      </a:r>
                      <a:endParaRPr lang="ru-RU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5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  <a:sym typeface="Arial"/>
                        </a:rPr>
                        <a:t>10.53.5.1</a:t>
                      </a:r>
                      <a:endParaRPr lang="ru-RU" sz="105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05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  <a:sym typeface="Arial"/>
                        </a:rPr>
                        <a:t>255.255.255.0</a:t>
                      </a:r>
                      <a:endParaRPr lang="ru-RU" sz="105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Calibri" panose="020F0502020204030204" pitchFamily="34" charset="0"/>
                        <a:cs typeface="Arial"/>
                        <a:sym typeface="Arial"/>
                      </a:endParaRPr>
                    </a:p>
                    <a:p>
                      <a:pPr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ru-RU" sz="105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02072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738003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FED9D08-F94F-4C16-9D79-BAC02A1C7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2000" dirty="0"/>
              <a:t>Таблица адресации</a:t>
            </a:r>
          </a:p>
        </p:txBody>
      </p:sp>
      <p:graphicFrame>
        <p:nvGraphicFramePr>
          <p:cNvPr id="5" name="Таблица 4">
            <a:extLst>
              <a:ext uri="{FF2B5EF4-FFF2-40B4-BE49-F238E27FC236}">
                <a16:creationId xmlns:a16="http://schemas.microsoft.com/office/drawing/2014/main" id="{7B9B7929-C0A5-4542-9085-1CEBB4D267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6558905"/>
              </p:ext>
            </p:extLst>
          </p:nvPr>
        </p:nvGraphicFramePr>
        <p:xfrm>
          <a:off x="206423" y="933805"/>
          <a:ext cx="8579643" cy="3620799"/>
        </p:xfrm>
        <a:graphic>
          <a:graphicData uri="http://schemas.openxmlformats.org/drawingml/2006/table">
            <a:tbl>
              <a:tblPr firstRow="1" firstCol="1" bandRow="1">
                <a:tableStyleId>{B8DDDD57-4484-4AAC-84D4-3C209E0F0921}</a:tableStyleId>
              </a:tblPr>
              <a:tblGrid>
                <a:gridCol w="1557097">
                  <a:extLst>
                    <a:ext uri="{9D8B030D-6E8A-4147-A177-3AD203B41FA5}">
                      <a16:colId xmlns:a16="http://schemas.microsoft.com/office/drawing/2014/main" val="3991703585"/>
                    </a:ext>
                  </a:extLst>
                </a:gridCol>
                <a:gridCol w="1551589">
                  <a:extLst>
                    <a:ext uri="{9D8B030D-6E8A-4147-A177-3AD203B41FA5}">
                      <a16:colId xmlns:a16="http://schemas.microsoft.com/office/drawing/2014/main" val="3317470077"/>
                    </a:ext>
                  </a:extLst>
                </a:gridCol>
                <a:gridCol w="2424702">
                  <a:extLst>
                    <a:ext uri="{9D8B030D-6E8A-4147-A177-3AD203B41FA5}">
                      <a16:colId xmlns:a16="http://schemas.microsoft.com/office/drawing/2014/main" val="1505016818"/>
                    </a:ext>
                  </a:extLst>
                </a:gridCol>
                <a:gridCol w="1618610">
                  <a:extLst>
                    <a:ext uri="{9D8B030D-6E8A-4147-A177-3AD203B41FA5}">
                      <a16:colId xmlns:a16="http://schemas.microsoft.com/office/drawing/2014/main" val="4269222294"/>
                    </a:ext>
                  </a:extLst>
                </a:gridCol>
                <a:gridCol w="1427645">
                  <a:extLst>
                    <a:ext uri="{9D8B030D-6E8A-4147-A177-3AD203B41FA5}">
                      <a16:colId xmlns:a16="http://schemas.microsoft.com/office/drawing/2014/main" val="2684063324"/>
                    </a:ext>
                  </a:extLst>
                </a:gridCol>
              </a:tblGrid>
              <a:tr h="28813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100" b="1">
                          <a:effectLst/>
                        </a:rPr>
                        <a:t>Устройство</a:t>
                      </a:r>
                      <a:endParaRPr lang="ru-RU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100" b="1">
                          <a:effectLst/>
                        </a:rPr>
                        <a:t>Интерфейс</a:t>
                      </a:r>
                      <a:endParaRPr lang="ru-RU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100" b="1">
                          <a:effectLst/>
                        </a:rPr>
                        <a:t>IP-адрес</a:t>
                      </a:r>
                      <a:endParaRPr lang="ru-RU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100" b="1">
                          <a:effectLst/>
                        </a:rPr>
                        <a:t>Маска подсети </a:t>
                      </a:r>
                      <a:endParaRPr lang="ru-RU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ru-RU" sz="1100" b="1" dirty="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100" b="1" dirty="0">
                          <a:effectLst/>
                        </a:rPr>
                        <a:t>Шлюз</a:t>
                      </a:r>
                      <a:endParaRPr lang="ru-RU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28901324"/>
                  </a:ext>
                </a:extLst>
              </a:tr>
              <a:tr h="28813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S1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VLAN 11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192.168.1.2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255.255.255.0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192.168.1.1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66486480"/>
                  </a:ext>
                </a:extLst>
              </a:tr>
              <a:tr h="28813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S2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VLAN 2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192.168.2.2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255.255.255.0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192.168.2.1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05343933"/>
                  </a:ext>
                </a:extLst>
              </a:tr>
              <a:tr h="28813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S3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VLAN 3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192.168.3.2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255.255.255.0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192.168.1.1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67467458"/>
                  </a:ext>
                </a:extLst>
              </a:tr>
              <a:tr h="28813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PC1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NIC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DHCP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DHCP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DHCP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75982799"/>
                  </a:ext>
                </a:extLst>
              </a:tr>
              <a:tr h="28813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PC2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NIC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DHCP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DHCP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DHCP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66778724"/>
                  </a:ext>
                </a:extLst>
              </a:tr>
              <a:tr h="28813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VK1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NIC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DHCP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DHCP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DHCP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5912949"/>
                  </a:ext>
                </a:extLst>
              </a:tr>
              <a:tr h="28813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VK2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NIC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DHCP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DHCP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DHCP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30255575"/>
                  </a:ext>
                </a:extLst>
              </a:tr>
              <a:tr h="28813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TV1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NIC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DHCP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DHCP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DHCP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3354145"/>
                  </a:ext>
                </a:extLst>
              </a:tr>
              <a:tr h="28813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TV2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NIC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DHCP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DHCP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DHCP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89332889"/>
                  </a:ext>
                </a:extLst>
              </a:tr>
              <a:tr h="28813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Host-VK-1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192.168.3.3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255.255.255.0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100">
                          <a:effectLst/>
                        </a:rPr>
                        <a:t>192.168.</a:t>
                      </a:r>
                      <a:r>
                        <a:rPr lang="en-US" sz="1100">
                          <a:effectLst/>
                        </a:rPr>
                        <a:t>1</a:t>
                      </a:r>
                      <a:r>
                        <a:rPr lang="ru-RU" sz="1100">
                          <a:effectLst/>
                        </a:rPr>
                        <a:t>.</a:t>
                      </a:r>
                      <a:r>
                        <a:rPr lang="en-US" sz="1100">
                          <a:effectLst/>
                        </a:rPr>
                        <a:t>1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80332538"/>
                  </a:ext>
                </a:extLst>
              </a:tr>
              <a:tr h="28813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Host-TV-1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2001:DB8:ACAD:2::2\64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100">
                          <a:effectLst/>
                        </a:rPr>
                        <a:t> 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100" dirty="0">
                          <a:effectLst/>
                        </a:rPr>
                        <a:t> 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199181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487303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347015C-E626-44DD-9FE9-538AC6DAC0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03228"/>
            <a:ext cx="8520600" cy="382198"/>
          </a:xfrm>
        </p:spPr>
        <p:txBody>
          <a:bodyPr/>
          <a:lstStyle/>
          <a:p>
            <a:r>
              <a:rPr lang="ru-RU" sz="2000" dirty="0"/>
              <a:t>Структурная схема сети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F5E3B4C-6307-48E2-B749-D7166B5844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278970"/>
            <a:ext cx="9144000" cy="4849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6580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08280A6-5016-4704-9F28-0026C4F00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80" y="94981"/>
            <a:ext cx="8313919" cy="283639"/>
          </a:xfrm>
        </p:spPr>
        <p:txBody>
          <a:bodyPr/>
          <a:lstStyle/>
          <a:p>
            <a:r>
              <a:rPr lang="en-US" sz="2000" dirty="0">
                <a:latin typeface="+mn-lt"/>
              </a:rPr>
              <a:t>VLAN S1 </a:t>
            </a:r>
            <a:r>
              <a:rPr lang="en-US" sz="1600" b="0" i="0" dirty="0">
                <a:solidFill>
                  <a:srgbClr val="ABB2BF"/>
                </a:solidFill>
                <a:effectLst/>
                <a:latin typeface="+mn-lt"/>
              </a:rPr>
              <a:t>show </a:t>
            </a:r>
            <a:r>
              <a:rPr lang="en-US" sz="1600" b="0" i="0" dirty="0" err="1">
                <a:solidFill>
                  <a:srgbClr val="61AFEF"/>
                </a:solidFill>
                <a:effectLst/>
                <a:latin typeface="+mn-lt"/>
              </a:rPr>
              <a:t>vlan</a:t>
            </a:r>
            <a:r>
              <a:rPr lang="en-US" sz="1600" b="0" i="0" dirty="0">
                <a:solidFill>
                  <a:srgbClr val="61AFEF"/>
                </a:solidFill>
                <a:effectLst/>
                <a:latin typeface="+mn-lt"/>
              </a:rPr>
              <a:t> </a:t>
            </a:r>
            <a:r>
              <a:rPr lang="ru-RU" sz="1600" b="0" i="0" dirty="0">
                <a:solidFill>
                  <a:srgbClr val="0D0D0D"/>
                </a:solidFill>
                <a:effectLst/>
                <a:latin typeface="+mn-lt"/>
              </a:rPr>
              <a:t>на устройствах Cisco используется для отображения информации о VLAN (виртуальных локальных областях) в коммутаторе. Эта команда крайне полезна для управления и мониторинга конфигурации VLAN в сети</a:t>
            </a:r>
            <a:r>
              <a:rPr lang="ru-RU" sz="1600" b="0" i="0" dirty="0">
                <a:solidFill>
                  <a:srgbClr val="0D0D0D"/>
                </a:solidFill>
                <a:effectLst/>
                <a:latin typeface="__SFProDisplay_b8547f"/>
              </a:rPr>
              <a:t>.</a:t>
            </a:r>
            <a:endParaRPr lang="ru-RU" sz="18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B5260D9-B740-41D0-8871-A0A9886746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7512" y="1078174"/>
            <a:ext cx="5052498" cy="3922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0754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347015C-E626-44DD-9FE9-538AC6DAC0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03228"/>
            <a:ext cx="8520600" cy="382198"/>
          </a:xfrm>
        </p:spPr>
        <p:txBody>
          <a:bodyPr/>
          <a:lstStyle/>
          <a:p>
            <a:r>
              <a:rPr lang="ru-RU" sz="2000" dirty="0"/>
              <a:t>Структурная схема сети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F5E3B4C-6307-48E2-B749-D7166B5844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278970"/>
            <a:ext cx="9144000" cy="4849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8199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1A6C7E9-2CB1-4D6D-B7BD-8DE68A9DA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VLAN S2</a:t>
            </a:r>
            <a:endParaRPr lang="ru-RU" sz="20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D75E501-044F-40E7-9A53-239FAD8A2F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1133" y="91225"/>
            <a:ext cx="4839119" cy="496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4466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347015C-E626-44DD-9FE9-538AC6DAC0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03228"/>
            <a:ext cx="8520600" cy="382198"/>
          </a:xfrm>
        </p:spPr>
        <p:txBody>
          <a:bodyPr/>
          <a:lstStyle/>
          <a:p>
            <a:r>
              <a:rPr lang="ru-RU" sz="2000" dirty="0"/>
              <a:t>Структурная схема сети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F5E3B4C-6307-48E2-B749-D7166B5844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278970"/>
            <a:ext cx="9144000" cy="4849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3388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695E65B-BAE8-4A51-9764-77A46154C8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VLAN S3</a:t>
            </a:r>
            <a:endParaRPr lang="ru-RU" sz="20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AC38DC8-1595-4D0A-9B46-39BB6C91CE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1121" y="246967"/>
            <a:ext cx="4816257" cy="4778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3070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347015C-E626-44DD-9FE9-538AC6DAC0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03228"/>
            <a:ext cx="8520600" cy="382198"/>
          </a:xfrm>
        </p:spPr>
        <p:txBody>
          <a:bodyPr/>
          <a:lstStyle/>
          <a:p>
            <a:r>
              <a:rPr lang="ru-RU" sz="2000" dirty="0"/>
              <a:t>Структурная схема сети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F5E3B4C-6307-48E2-B749-D7166B5844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278970"/>
            <a:ext cx="9144000" cy="4849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3115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BAEFAC7-B2FE-4BD9-BAFF-E26AE5FED9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2000" dirty="0">
                <a:latin typeface="+mn-lt"/>
              </a:rPr>
              <a:t>Роутер на палочке</a:t>
            </a:r>
            <a:r>
              <a:rPr lang="en-US" sz="2000" dirty="0">
                <a:latin typeface="+mn-lt"/>
              </a:rPr>
              <a:t>  </a:t>
            </a:r>
            <a:r>
              <a:rPr lang="en-US" sz="1600" b="0" i="0" dirty="0">
                <a:solidFill>
                  <a:srgbClr val="ABB2BF"/>
                </a:solidFill>
                <a:effectLst/>
                <a:latin typeface="+mn-lt"/>
              </a:rPr>
              <a:t>show </a:t>
            </a:r>
            <a:r>
              <a:rPr lang="en-US" sz="1600" b="0" i="0" dirty="0" err="1">
                <a:solidFill>
                  <a:srgbClr val="61AFEF"/>
                </a:solidFill>
                <a:effectLst/>
                <a:latin typeface="+mn-lt"/>
              </a:rPr>
              <a:t>ip</a:t>
            </a:r>
            <a:r>
              <a:rPr lang="en-US" sz="1600" b="0" i="0" dirty="0">
                <a:solidFill>
                  <a:srgbClr val="ABB2BF"/>
                </a:solidFill>
                <a:effectLst/>
                <a:latin typeface="+mn-lt"/>
              </a:rPr>
              <a:t> route </a:t>
            </a:r>
            <a:r>
              <a:rPr lang="ru-RU" sz="1600" b="0" i="0" dirty="0">
                <a:solidFill>
                  <a:srgbClr val="0D0D0D"/>
                </a:solidFill>
                <a:effectLst/>
                <a:latin typeface="+mn-lt"/>
              </a:rPr>
              <a:t>используется для отображения таблицы маршрутизации. Она предоставляет информацию о всех маршрутах, известных маршрутизатору, а также о том, как они были получены</a:t>
            </a:r>
            <a:endParaRPr lang="ru-RU" sz="1600" dirty="0">
              <a:latin typeface="+mn-lt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DC93983-96D5-40C0-A8EC-6229035356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03" y="1426624"/>
            <a:ext cx="4421253" cy="367315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6F16D88-700A-405F-88F7-865D654682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0156" y="2571750"/>
            <a:ext cx="4663844" cy="2514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0028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93"/>
          <p:cNvSpPr txBox="1">
            <a:spLocks noGrp="1"/>
          </p:cNvSpPr>
          <p:nvPr>
            <p:ph type="title"/>
          </p:nvPr>
        </p:nvSpPr>
        <p:spPr>
          <a:xfrm>
            <a:off x="744125" y="1415974"/>
            <a:ext cx="7935300" cy="141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4000" dirty="0">
                <a:solidFill>
                  <a:schemeClr val="dk1"/>
                </a:solidFill>
              </a:rPr>
              <a:t>Меня хорошо видно</a:t>
            </a:r>
            <a:endParaRPr sz="40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 dirty="0">
                <a:solidFill>
                  <a:schemeClr val="dk1"/>
                </a:solidFill>
              </a:rPr>
              <a:t>&amp; слышно?</a:t>
            </a:r>
            <a:endParaRPr sz="4000" dirty="0">
              <a:solidFill>
                <a:schemeClr val="dk1"/>
              </a:solidFill>
            </a:endParaRPr>
          </a:p>
        </p:txBody>
      </p:sp>
      <p:pic>
        <p:nvPicPr>
          <p:cNvPr id="383" name="Google Shape;383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4062" y="3841075"/>
            <a:ext cx="545712" cy="54571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5575" y="3890890"/>
            <a:ext cx="537262" cy="5372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40CCFB8-FEFA-469A-A8D9-BC0784B181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550" y="330724"/>
            <a:ext cx="8520600" cy="782918"/>
          </a:xfrm>
        </p:spPr>
        <p:txBody>
          <a:bodyPr/>
          <a:lstStyle/>
          <a:p>
            <a:r>
              <a:rPr lang="ru-RU" sz="2000" dirty="0">
                <a:latin typeface="+mn-lt"/>
              </a:rPr>
              <a:t>Роутер на палочке</a:t>
            </a:r>
            <a:r>
              <a:rPr lang="en-US" sz="2000" dirty="0">
                <a:latin typeface="+mn-lt"/>
              </a:rPr>
              <a:t> </a:t>
            </a:r>
            <a:r>
              <a:rPr lang="en-US" sz="1600" b="0" i="0" dirty="0">
                <a:solidFill>
                  <a:srgbClr val="ABB2BF"/>
                </a:solidFill>
                <a:effectLst/>
                <a:latin typeface="+mn-lt"/>
              </a:rPr>
              <a:t>show </a:t>
            </a:r>
            <a:r>
              <a:rPr lang="en-US" sz="1600" b="0" i="0" dirty="0" err="1">
                <a:solidFill>
                  <a:srgbClr val="61AFEF"/>
                </a:solidFill>
                <a:effectLst/>
                <a:latin typeface="+mn-lt"/>
              </a:rPr>
              <a:t>ip</a:t>
            </a:r>
            <a:r>
              <a:rPr lang="en-US" sz="1600" b="0" i="0" dirty="0">
                <a:solidFill>
                  <a:srgbClr val="ABB2BF"/>
                </a:solidFill>
                <a:effectLst/>
                <a:latin typeface="+mn-lt"/>
              </a:rPr>
              <a:t> interface brief </a:t>
            </a:r>
            <a:r>
              <a:rPr lang="ru-RU" sz="1600" b="0" i="0" dirty="0">
                <a:solidFill>
                  <a:srgbClr val="0D0D0D"/>
                </a:solidFill>
                <a:effectLst/>
                <a:latin typeface="+mn-lt"/>
              </a:rPr>
              <a:t>команда используется для быстрого просмотра состояния и IP-адресов всех интерфейсов маршрутизатора</a:t>
            </a:r>
            <a:r>
              <a:rPr lang="ru-RU" sz="1600" b="0" i="0" dirty="0">
                <a:solidFill>
                  <a:srgbClr val="0D0D0D"/>
                </a:solidFill>
                <a:effectLst/>
                <a:latin typeface="__SFProDisplay_b8547f"/>
              </a:rPr>
              <a:t>.</a:t>
            </a:r>
            <a:r>
              <a:rPr lang="en-US" sz="1800" b="0" i="0" dirty="0">
                <a:solidFill>
                  <a:srgbClr val="ABB2BF"/>
                </a:solidFill>
                <a:effectLst/>
                <a:latin typeface="+mn-lt"/>
              </a:rPr>
              <a:t>, </a:t>
            </a:r>
            <a:r>
              <a:rPr lang="en-US" sz="1600" b="0" i="0" dirty="0">
                <a:solidFill>
                  <a:srgbClr val="ABB2BF"/>
                </a:solidFill>
                <a:effectLst/>
                <a:latin typeface="+mn-lt"/>
              </a:rPr>
              <a:t>show protocols</a:t>
            </a:r>
            <a:endParaRPr lang="ru-RU" dirty="0">
              <a:latin typeface="+mn-lt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A8E1CA9-7314-4366-993F-E750855FE7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455" y="2878825"/>
            <a:ext cx="4511431" cy="209568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0DF5EE5-D5AD-42DD-98F4-E26E8D583C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455" y="1385176"/>
            <a:ext cx="4350545" cy="149364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F6D909C-5338-4CEE-84E8-1F352011E7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2211" y="3318883"/>
            <a:ext cx="4288264" cy="123454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6D70288-E207-4400-8E96-C8FD0277B9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2211" y="1508511"/>
            <a:ext cx="4210334" cy="975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2290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347015C-E626-44DD-9FE9-538AC6DAC0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03228"/>
            <a:ext cx="8520600" cy="382198"/>
          </a:xfrm>
        </p:spPr>
        <p:txBody>
          <a:bodyPr/>
          <a:lstStyle/>
          <a:p>
            <a:r>
              <a:rPr lang="ru-RU" sz="2000" dirty="0"/>
              <a:t>Структурная схема сети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F5E3B4C-6307-48E2-B749-D7166B5844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278970"/>
            <a:ext cx="9144000" cy="4849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5198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15E30C3-BEDF-4DD7-A2AC-562F53A48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>
                <a:latin typeface="+mn-lt"/>
              </a:rPr>
              <a:t>DHCP</a:t>
            </a:r>
            <a:r>
              <a:rPr lang="en-US" sz="1600" dirty="0">
                <a:latin typeface="+mn-lt"/>
              </a:rPr>
              <a:t> </a:t>
            </a:r>
            <a:r>
              <a:rPr lang="en-US" sz="1600" b="0" i="0" dirty="0">
                <a:solidFill>
                  <a:srgbClr val="ABB2BF"/>
                </a:solidFill>
                <a:effectLst/>
                <a:latin typeface="+mn-lt"/>
              </a:rPr>
              <a:t>show </a:t>
            </a:r>
            <a:r>
              <a:rPr lang="en-US" sz="1600" b="0" i="0" dirty="0" err="1">
                <a:solidFill>
                  <a:srgbClr val="61AFEF"/>
                </a:solidFill>
                <a:effectLst/>
                <a:latin typeface="+mn-lt"/>
              </a:rPr>
              <a:t>ip</a:t>
            </a:r>
            <a:r>
              <a:rPr lang="en-US" sz="1600" b="0" i="0" dirty="0">
                <a:solidFill>
                  <a:srgbClr val="ABB2BF"/>
                </a:solidFill>
                <a:effectLst/>
                <a:latin typeface="+mn-lt"/>
              </a:rPr>
              <a:t> </a:t>
            </a:r>
            <a:r>
              <a:rPr lang="en-US" sz="1600" b="0" i="0" dirty="0" err="1">
                <a:solidFill>
                  <a:srgbClr val="ABB2BF"/>
                </a:solidFill>
                <a:effectLst/>
                <a:latin typeface="+mn-lt"/>
              </a:rPr>
              <a:t>dhcp</a:t>
            </a:r>
            <a:r>
              <a:rPr lang="en-US" sz="1600" b="0" i="0" dirty="0">
                <a:solidFill>
                  <a:srgbClr val="ABB2BF"/>
                </a:solidFill>
                <a:effectLst/>
                <a:latin typeface="+mn-lt"/>
              </a:rPr>
              <a:t> binding </a:t>
            </a:r>
            <a:r>
              <a:rPr lang="ru-RU" sz="1600" b="0" i="0" dirty="0">
                <a:solidFill>
                  <a:srgbClr val="0D0D0D"/>
                </a:solidFill>
                <a:effectLst/>
                <a:latin typeface="+mn-lt"/>
              </a:rPr>
              <a:t>используется для отображения информации о привязках DHCP, то есть о том, какие IP-адреса были выданы клиентам DHCP. Эта команда полезна для диагностики и управления динамическими IP-адресами в сети</a:t>
            </a:r>
            <a:r>
              <a:rPr lang="ru-RU" sz="1050" b="0" i="0" dirty="0">
                <a:solidFill>
                  <a:srgbClr val="0D0D0D"/>
                </a:solidFill>
                <a:effectLst/>
                <a:latin typeface="__SFProDisplay_b8547f"/>
              </a:rPr>
              <a:t>.</a:t>
            </a:r>
            <a:endParaRPr lang="ru-RU" sz="16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03F19D8-ADDC-4D26-90CB-A5CD53FF41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435" y="1341636"/>
            <a:ext cx="4740051" cy="73920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617CFB9-73F7-4999-953C-AFA2F389D2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436" y="2827888"/>
            <a:ext cx="4740051" cy="617273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2463029-D734-43CD-A781-F0E71B06A1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435" y="2173672"/>
            <a:ext cx="5601185" cy="586791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1305E67-7514-47C9-B58F-0AEBD62363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902" y="4454605"/>
            <a:ext cx="4480948" cy="358171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BF915491-3E70-409E-8643-FC8E7DF68B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9902" y="3766987"/>
            <a:ext cx="3292125" cy="365792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665D4D25-5AB4-4E5A-B9DE-7A2CE2AE0FB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88620" y="4454605"/>
            <a:ext cx="3330229" cy="358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8981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5AD5FF8-FA9A-44A8-ABC4-CFD8887746F9}"/>
              </a:ext>
            </a:extLst>
          </p:cNvPr>
          <p:cNvSpPr txBox="1"/>
          <p:nvPr/>
        </p:nvSpPr>
        <p:spPr>
          <a:xfrm>
            <a:off x="669423" y="3193645"/>
            <a:ext cx="5414748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ipv6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dhcp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pool R2_TV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address prefix 2001:db8:acad::/64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dns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-server 2001:DB8:ACAD:2::1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81B3988-00EC-4F6B-A657-E7EFFA0F94E6}"/>
              </a:ext>
            </a:extLst>
          </p:cNvPr>
          <p:cNvSpPr txBox="1"/>
          <p:nvPr/>
        </p:nvSpPr>
        <p:spPr>
          <a:xfrm>
            <a:off x="669423" y="280448"/>
            <a:ext cx="4572000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ip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dhcp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pool </a:t>
            </a:r>
            <a:r>
              <a:rPr lang="en-US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R1_LAN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network 192.168.1.0 255.255.255.0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default-router 192.168.1.1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dns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-server 192.168.1.1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B335B1-28C9-44D9-961F-4B824762E791}"/>
              </a:ext>
            </a:extLst>
          </p:cNvPr>
          <p:cNvSpPr txBox="1"/>
          <p:nvPr/>
        </p:nvSpPr>
        <p:spPr>
          <a:xfrm>
            <a:off x="5035683" y="269777"/>
            <a:ext cx="5155442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ip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dhcp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pool </a:t>
            </a:r>
            <a:r>
              <a:rPr lang="en-US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R1_VIDEO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network 192.168.3.0 255.255.255.0</a:t>
            </a:r>
          </a:p>
          <a:p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default-router 192.168.1.1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dns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-server 192.168.1.1</a:t>
            </a:r>
          </a:p>
          <a:p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1C1ADF-18E3-4AF8-9533-90E3CA7EA4FC}"/>
              </a:ext>
            </a:extLst>
          </p:cNvPr>
          <p:cNvSpPr txBox="1"/>
          <p:nvPr/>
        </p:nvSpPr>
        <p:spPr>
          <a:xfrm>
            <a:off x="5402580" y="2842398"/>
            <a:ext cx="45720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ip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dhcp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pool R2_TV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network 192.168.2.0 255.255.255.0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default-router 192.168.2.1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dns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-server 192.168.2.1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domain-name TV.com</a:t>
            </a:r>
          </a:p>
        </p:txBody>
      </p:sp>
    </p:spTree>
    <p:extLst>
      <p:ext uri="{BB962C8B-B14F-4D97-AF65-F5344CB8AC3E}">
        <p14:creationId xmlns:p14="http://schemas.microsoft.com/office/powerpoint/2010/main" val="16796046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8CBCFC1-1FB0-441E-A7EE-4AC218083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>
                <a:latin typeface="+mn-lt"/>
              </a:rPr>
              <a:t>DHCP</a:t>
            </a:r>
            <a:r>
              <a:rPr lang="en-US" sz="1800" dirty="0">
                <a:latin typeface="+mn-lt"/>
              </a:rPr>
              <a:t> </a:t>
            </a:r>
            <a:r>
              <a:rPr lang="en-US" sz="1600" b="0" i="0" dirty="0">
                <a:solidFill>
                  <a:srgbClr val="ABB2BF"/>
                </a:solidFill>
                <a:effectLst/>
                <a:latin typeface="+mn-lt"/>
              </a:rPr>
              <a:t>show </a:t>
            </a:r>
            <a:r>
              <a:rPr lang="en-US" sz="1600" b="0" i="0" dirty="0" err="1">
                <a:solidFill>
                  <a:srgbClr val="61AFEF"/>
                </a:solidFill>
                <a:effectLst/>
                <a:latin typeface="+mn-lt"/>
              </a:rPr>
              <a:t>ip</a:t>
            </a:r>
            <a:r>
              <a:rPr lang="en-US" sz="1600" b="0" i="0" dirty="0">
                <a:solidFill>
                  <a:srgbClr val="61AFEF"/>
                </a:solidFill>
                <a:effectLst/>
                <a:latin typeface="+mn-lt"/>
              </a:rPr>
              <a:t>\ipv6</a:t>
            </a:r>
            <a:r>
              <a:rPr lang="en-US" sz="1600" b="0" i="0" dirty="0">
                <a:solidFill>
                  <a:srgbClr val="ABB2BF"/>
                </a:solidFill>
                <a:effectLst/>
                <a:latin typeface="+mn-lt"/>
              </a:rPr>
              <a:t> </a:t>
            </a:r>
            <a:r>
              <a:rPr lang="en-US" sz="1600" b="0" i="0" dirty="0" err="1">
                <a:solidFill>
                  <a:srgbClr val="ABB2BF"/>
                </a:solidFill>
                <a:effectLst/>
                <a:latin typeface="+mn-lt"/>
              </a:rPr>
              <a:t>dhcp</a:t>
            </a:r>
            <a:r>
              <a:rPr lang="en-US" sz="1600" b="0" i="0" dirty="0">
                <a:solidFill>
                  <a:srgbClr val="ABB2BF"/>
                </a:solidFill>
                <a:effectLst/>
                <a:latin typeface="+mn-lt"/>
              </a:rPr>
              <a:t> pool </a:t>
            </a:r>
            <a:r>
              <a:rPr lang="ru-RU" sz="1600" b="0" i="0" dirty="0">
                <a:solidFill>
                  <a:srgbClr val="0D0D0D"/>
                </a:solidFill>
                <a:effectLst/>
                <a:latin typeface="__SFProDisplay_b8547f"/>
              </a:rPr>
              <a:t>П</a:t>
            </a:r>
            <a:r>
              <a:rPr lang="ru-RU" sz="1600" b="0" i="0" dirty="0">
                <a:solidFill>
                  <a:srgbClr val="0D0D0D"/>
                </a:solidFill>
                <a:effectLst/>
                <a:latin typeface="+mn-lt"/>
              </a:rPr>
              <a:t>оказывает конфигурацию текущих пулов DHCP, включая диапазоны доступных адресов</a:t>
            </a:r>
            <a:r>
              <a:rPr lang="ru-RU" sz="1600" b="0" i="0" dirty="0">
                <a:solidFill>
                  <a:srgbClr val="0D0D0D"/>
                </a:solidFill>
                <a:effectLst/>
                <a:latin typeface="__SFProDisplay_b8547f"/>
              </a:rPr>
              <a:t>.</a:t>
            </a:r>
            <a:br>
              <a:rPr lang="ru-RU" sz="1600" b="0" i="0" dirty="0">
                <a:solidFill>
                  <a:srgbClr val="0D0D0D"/>
                </a:solidFill>
                <a:effectLst/>
                <a:latin typeface="__SFProDisplay_b8547f"/>
              </a:rPr>
            </a:br>
            <a:endParaRPr lang="ru-RU" sz="18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676BF4C-9887-4D3E-8432-F9D7FCF657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850" y="1426624"/>
            <a:ext cx="4524213" cy="306350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DD25F84-6E7E-49A3-A589-96A39BA97B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7063" y="2356393"/>
            <a:ext cx="4230104" cy="2133736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AF5D5DD-DB5F-4F19-96BF-8F937423BF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0009" y="894541"/>
            <a:ext cx="4524213" cy="586791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0E50F116-37DC-4097-9480-B93327063E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0009" y="1566948"/>
            <a:ext cx="2956816" cy="594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7715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FE9B124-48DD-497D-8684-B01AF5F4D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DHCP</a:t>
            </a:r>
            <a:endParaRPr lang="ru-RU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4D9ECEC-452B-4EB5-9195-ED4FDF14A1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3456" y="2347414"/>
            <a:ext cx="4307681" cy="2742947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B8DEE7A4-5AE6-4010-B6A8-159C3942DC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3456" y="0"/>
            <a:ext cx="4252795" cy="2347415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5A7B0F13-B7C9-43CC-94C3-CFB9E73178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764" y="1465862"/>
            <a:ext cx="4429236" cy="3030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1600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E7C0699-FCD5-496D-9105-57711C2BC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DHCP</a:t>
            </a:r>
            <a:endParaRPr lang="ru-RU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4A2654E-3885-47A1-9821-09C55D1890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5637" y="1273683"/>
            <a:ext cx="4462819" cy="3254022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D6E5358E-4937-4E0D-AF2B-AF0A8DB434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73683"/>
            <a:ext cx="4612942" cy="3254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8021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D4B8E9-2855-45A2-A48B-68FDA27188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550" y="330724"/>
            <a:ext cx="8520600" cy="911222"/>
          </a:xfrm>
        </p:spPr>
        <p:txBody>
          <a:bodyPr/>
          <a:lstStyle/>
          <a:p>
            <a:r>
              <a:rPr lang="en-US" dirty="0">
                <a:latin typeface="+mn-lt"/>
              </a:rPr>
              <a:t>NAT </a:t>
            </a:r>
            <a:r>
              <a:rPr lang="en-US" sz="1600" b="0" i="0" dirty="0">
                <a:solidFill>
                  <a:srgbClr val="ABB2BF"/>
                </a:solidFill>
                <a:effectLst/>
                <a:latin typeface="+mn-lt"/>
              </a:rPr>
              <a:t>show </a:t>
            </a:r>
            <a:r>
              <a:rPr lang="en-US" sz="1600" b="0" i="0" dirty="0" err="1">
                <a:solidFill>
                  <a:srgbClr val="61AFEF"/>
                </a:solidFill>
                <a:effectLst/>
                <a:latin typeface="+mn-lt"/>
              </a:rPr>
              <a:t>ip</a:t>
            </a:r>
            <a:r>
              <a:rPr lang="en-US" sz="1600" b="0" i="0" dirty="0">
                <a:solidFill>
                  <a:srgbClr val="ABB2BF"/>
                </a:solidFill>
                <a:effectLst/>
                <a:latin typeface="+mn-lt"/>
              </a:rPr>
              <a:t> </a:t>
            </a:r>
            <a:r>
              <a:rPr lang="en-US" sz="1600" b="0" i="0" dirty="0" err="1">
                <a:solidFill>
                  <a:srgbClr val="ABB2BF"/>
                </a:solidFill>
                <a:effectLst/>
                <a:latin typeface="+mn-lt"/>
              </a:rPr>
              <a:t>nat</a:t>
            </a:r>
            <a:r>
              <a:rPr lang="en-US" sz="1600" b="0" i="0" dirty="0">
                <a:solidFill>
                  <a:srgbClr val="ABB2BF"/>
                </a:solidFill>
                <a:effectLst/>
                <a:latin typeface="+mn-lt"/>
              </a:rPr>
              <a:t> translations </a:t>
            </a:r>
            <a:r>
              <a:rPr lang="ru-RU" sz="1600" b="0" i="0" dirty="0">
                <a:solidFill>
                  <a:srgbClr val="0D0D0D"/>
                </a:solidFill>
                <a:effectLst/>
                <a:latin typeface="+mn-lt"/>
              </a:rPr>
              <a:t>используется на маршрутизаторах Cisco для отображения текущих трансляций сетевых адресов (NAT)</a:t>
            </a:r>
            <a:br>
              <a:rPr lang="en-US" sz="3200" b="1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en-US" sz="1800" b="1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en-US" sz="1800" b="1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ru-RU" sz="1800" b="1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Внутренни</a:t>
            </a:r>
            <a:r>
              <a:rPr lang="ru-RU" sz="1800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й адрес: 192.168.1.1</a:t>
            </a:r>
            <a:br>
              <a:rPr lang="ru-RU" sz="1800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ru-RU" sz="1800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Внешний адрес: 10.53.0.10</a:t>
            </a:r>
            <a:endParaRPr lang="ru-RU" dirty="0">
              <a:latin typeface="+mn-lt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7878595-7B90-4678-989B-CA38B9ABF1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0061" y="2645468"/>
            <a:ext cx="4823878" cy="2324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7131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347015C-E626-44DD-9FE9-538AC6DAC0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03228"/>
            <a:ext cx="8520600" cy="382198"/>
          </a:xfrm>
        </p:spPr>
        <p:txBody>
          <a:bodyPr/>
          <a:lstStyle/>
          <a:p>
            <a:r>
              <a:rPr lang="ru-RU" sz="2000" dirty="0"/>
              <a:t>Структурная схема сети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F5E3B4C-6307-48E2-B749-D7166B5844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278970"/>
            <a:ext cx="9144000" cy="4849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8170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130C195-329C-4D18-942E-E04FEF5D68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OSPF </a:t>
            </a:r>
            <a:r>
              <a:rPr lang="en-US" sz="1600" b="0" i="0" dirty="0">
                <a:solidFill>
                  <a:srgbClr val="ABB2BF"/>
                </a:solidFill>
                <a:effectLst/>
                <a:latin typeface="+mn-lt"/>
              </a:rPr>
              <a:t>show </a:t>
            </a:r>
            <a:r>
              <a:rPr lang="en-US" sz="1600" b="0" i="0" dirty="0" err="1">
                <a:solidFill>
                  <a:srgbClr val="61AFEF"/>
                </a:solidFill>
                <a:effectLst/>
                <a:latin typeface="+mn-lt"/>
              </a:rPr>
              <a:t>ip</a:t>
            </a:r>
            <a:r>
              <a:rPr lang="en-US" sz="1600" b="0" i="0" dirty="0">
                <a:solidFill>
                  <a:srgbClr val="ABB2BF"/>
                </a:solidFill>
                <a:effectLst/>
                <a:latin typeface="+mn-lt"/>
              </a:rPr>
              <a:t> route </a:t>
            </a:r>
            <a:r>
              <a:rPr lang="en-US" sz="1600" b="0" i="0" dirty="0" err="1">
                <a:solidFill>
                  <a:srgbClr val="ABB2BF"/>
                </a:solidFill>
                <a:effectLst/>
                <a:latin typeface="+mn-lt"/>
              </a:rPr>
              <a:t>ospf</a:t>
            </a:r>
            <a:r>
              <a:rPr lang="en-US" sz="1600" b="0" i="0" dirty="0">
                <a:solidFill>
                  <a:srgbClr val="ABB2BF"/>
                </a:solidFill>
                <a:effectLst/>
                <a:latin typeface="+mn-lt"/>
              </a:rPr>
              <a:t> </a:t>
            </a:r>
            <a:r>
              <a:rPr lang="ru-RU" sz="1600" b="0" i="0" dirty="0">
                <a:solidFill>
                  <a:srgbClr val="0D0D0D"/>
                </a:solidFill>
                <a:effectLst/>
                <a:latin typeface="+mn-lt"/>
              </a:rPr>
              <a:t>используется на маршрутизаторах Cisco для отображения маршрутов, полученных через протокол OSPF (Open </a:t>
            </a:r>
            <a:r>
              <a:rPr lang="ru-RU" sz="1600" b="0" i="0" dirty="0" err="1">
                <a:solidFill>
                  <a:srgbClr val="0D0D0D"/>
                </a:solidFill>
                <a:effectLst/>
                <a:latin typeface="+mn-lt"/>
              </a:rPr>
              <a:t>Shortest</a:t>
            </a:r>
            <a:r>
              <a:rPr lang="ru-RU" sz="1600" b="0" i="0" dirty="0">
                <a:solidFill>
                  <a:srgbClr val="0D0D0D"/>
                </a:solidFill>
                <a:effectLst/>
                <a:latin typeface="+mn-lt"/>
              </a:rPr>
              <a:t> </a:t>
            </a:r>
            <a:r>
              <a:rPr lang="ru-RU" sz="1600" b="0" i="0" dirty="0" err="1">
                <a:solidFill>
                  <a:srgbClr val="0D0D0D"/>
                </a:solidFill>
                <a:effectLst/>
                <a:latin typeface="+mn-lt"/>
              </a:rPr>
              <a:t>Path</a:t>
            </a:r>
            <a:r>
              <a:rPr lang="ru-RU" sz="1600" b="0" i="0" dirty="0">
                <a:solidFill>
                  <a:srgbClr val="0D0D0D"/>
                </a:solidFill>
                <a:effectLst/>
                <a:latin typeface="+mn-lt"/>
              </a:rPr>
              <a:t> First). Данная команда позволяет увидеть, какие сети были анонсированы в OSPF, и их состояние в таблице маршрутизации</a:t>
            </a:r>
            <a:endParaRPr lang="ru-RU" dirty="0">
              <a:latin typeface="+mn-lt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3854472-881F-45CC-8004-9711179054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35" y="2647875"/>
            <a:ext cx="4449150" cy="784928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7A8A15D-BF51-414E-AA18-282A73BA0A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4087" y="2449180"/>
            <a:ext cx="4647063" cy="1104996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A9E4DF56-4A26-4AA8-AF30-B08E920E3F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35" y="3957573"/>
            <a:ext cx="4449150" cy="990686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E1B3B42B-C471-404E-86E0-BD08C21CA5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39988" y="4117047"/>
            <a:ext cx="4503810" cy="914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3543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94"/>
          <p:cNvSpPr txBox="1">
            <a:spLocks noGrp="1"/>
          </p:cNvSpPr>
          <p:nvPr>
            <p:ph type="title"/>
          </p:nvPr>
        </p:nvSpPr>
        <p:spPr>
          <a:xfrm>
            <a:off x="500550" y="821224"/>
            <a:ext cx="8520600" cy="184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400" dirty="0"/>
              <a:t>Защита проекта</a:t>
            </a:r>
            <a:endParaRPr sz="2400" dirty="0"/>
          </a:p>
          <a:p>
            <a:pPr>
              <a:buSzPts val="1100"/>
            </a:pPr>
            <a:r>
              <a:rPr lang="ru" sz="2400" dirty="0"/>
              <a:t>Тема: </a:t>
            </a:r>
            <a:r>
              <a:rPr lang="ru-RU" sz="200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Проектирование модели сети с использованием </a:t>
            </a:r>
            <a:r>
              <a:rPr lang="ru-RU" sz="2000" i="0" dirty="0" err="1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dual</a:t>
            </a:r>
            <a:r>
              <a:rPr lang="ru-RU" sz="200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-стека протоколов IPv4/v6</a:t>
            </a:r>
            <a:br>
              <a:rPr lang="ru-RU" sz="28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</a:br>
            <a:endParaRPr sz="3000"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91" name="Google Shape;391;p94"/>
          <p:cNvSpPr txBox="1"/>
          <p:nvPr/>
        </p:nvSpPr>
        <p:spPr>
          <a:xfrm>
            <a:off x="3899475" y="2746326"/>
            <a:ext cx="3701700" cy="3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300" b="1" dirty="0">
                <a:solidFill>
                  <a:srgbClr val="9857F3"/>
                </a:solidFill>
                <a:latin typeface="Roboto"/>
                <a:ea typeface="Roboto"/>
                <a:cs typeface="Roboto"/>
                <a:sym typeface="Roboto"/>
              </a:rPr>
              <a:t>Сенцов Андрей</a:t>
            </a:r>
            <a:endParaRPr sz="2300" b="1" dirty="0">
              <a:solidFill>
                <a:srgbClr val="9857F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2" name="Google Shape;392;p94"/>
          <p:cNvSpPr txBox="1"/>
          <p:nvPr/>
        </p:nvSpPr>
        <p:spPr>
          <a:xfrm>
            <a:off x="3899475" y="3122213"/>
            <a:ext cx="5337300" cy="664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dirty="0">
                <a:latin typeface="Roboto Medium"/>
                <a:ea typeface="Roboto Medium"/>
                <a:cs typeface="Roboto Medium"/>
                <a:sym typeface="Roboto Medium"/>
              </a:rPr>
              <a:t>Мне 41 год, работаю в сфере </a:t>
            </a:r>
            <a:r>
              <a:rPr lang="en-US" sz="1300" dirty="0">
                <a:latin typeface="Roboto Medium"/>
                <a:ea typeface="Roboto Medium"/>
                <a:cs typeface="Roboto Medium"/>
                <a:sym typeface="Roboto Medium"/>
              </a:rPr>
              <a:t>IT</a:t>
            </a:r>
            <a:r>
              <a:rPr lang="ru-RU" sz="1300" dirty="0">
                <a:latin typeface="Roboto Medium"/>
                <a:ea typeface="Roboto Medium"/>
                <a:cs typeface="Roboto Medium"/>
                <a:sym typeface="Roboto Medium"/>
              </a:rPr>
              <a:t> более 20 лет, последние 7 лет в должности системный администратор.</a:t>
            </a:r>
            <a:endParaRPr sz="1300" dirty="0">
              <a:solidFill>
                <a:srgbClr val="0000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D255E7E-BADB-4704-AA69-14AC41A36F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9025" y="2825526"/>
            <a:ext cx="2194750" cy="2171888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0DB1919-1A0D-4641-8741-9AD35A555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OSPF </a:t>
            </a:r>
            <a:r>
              <a:rPr lang="en-US" sz="1600" b="0" i="0" dirty="0">
                <a:solidFill>
                  <a:srgbClr val="ABB2BF"/>
                </a:solidFill>
                <a:effectLst/>
                <a:latin typeface="+mn-lt"/>
              </a:rPr>
              <a:t>show </a:t>
            </a:r>
            <a:r>
              <a:rPr lang="en-US" sz="1600" b="0" i="0" dirty="0" err="1">
                <a:solidFill>
                  <a:srgbClr val="61AFEF"/>
                </a:solidFill>
                <a:effectLst/>
                <a:latin typeface="+mn-lt"/>
              </a:rPr>
              <a:t>ip</a:t>
            </a:r>
            <a:r>
              <a:rPr lang="en-US" sz="1600" b="0" i="0" dirty="0">
                <a:solidFill>
                  <a:srgbClr val="ABB2BF"/>
                </a:solidFill>
                <a:effectLst/>
                <a:latin typeface="+mn-lt"/>
              </a:rPr>
              <a:t> </a:t>
            </a:r>
            <a:r>
              <a:rPr lang="en-US" sz="1600" b="0" i="0" dirty="0" err="1">
                <a:solidFill>
                  <a:srgbClr val="ABB2BF"/>
                </a:solidFill>
                <a:effectLst/>
                <a:latin typeface="+mn-lt"/>
              </a:rPr>
              <a:t>ospf</a:t>
            </a:r>
            <a:r>
              <a:rPr lang="en-US" sz="1600" b="0" i="0" dirty="0">
                <a:solidFill>
                  <a:srgbClr val="ABB2BF"/>
                </a:solidFill>
                <a:effectLst/>
                <a:latin typeface="+mn-lt"/>
              </a:rPr>
              <a:t> neighbor </a:t>
            </a:r>
            <a:r>
              <a:rPr lang="ru-RU" sz="1600" b="0" i="0" dirty="0">
                <a:solidFill>
                  <a:srgbClr val="0D0D0D"/>
                </a:solidFill>
                <a:effectLst/>
                <a:latin typeface="+mn-lt"/>
              </a:rPr>
              <a:t>Позволяет увидеть список соседей OSPF и их состояние.</a:t>
            </a:r>
            <a:br>
              <a:rPr lang="ru-RU" sz="1600" b="0" i="0" dirty="0">
                <a:solidFill>
                  <a:srgbClr val="0D0D0D"/>
                </a:solidFill>
                <a:effectLst/>
                <a:latin typeface="__SFProDisplay_b8547f"/>
              </a:rPr>
            </a:br>
            <a:endParaRPr lang="ru-RU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456937A-741A-4857-ABC0-C88C00C5D6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896" y="3121778"/>
            <a:ext cx="4362986" cy="769687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D5679DB7-8E35-43F9-8059-182FBA877F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895" y="1426624"/>
            <a:ext cx="4328867" cy="853514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CEBB1BBA-4692-4DC1-A758-96497402C8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0239" y="1373893"/>
            <a:ext cx="4588969" cy="853514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F287E4D5-F1C4-4CD3-A1B5-87F76870C6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0239" y="3037951"/>
            <a:ext cx="4465342" cy="853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0087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347015C-E626-44DD-9FE9-538AC6DAC0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03228"/>
            <a:ext cx="8520600" cy="382198"/>
          </a:xfrm>
        </p:spPr>
        <p:txBody>
          <a:bodyPr/>
          <a:lstStyle/>
          <a:p>
            <a:r>
              <a:rPr lang="ru-RU" sz="2000" dirty="0"/>
              <a:t>Структурная схема сети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F5E3B4C-6307-48E2-B749-D7166B5844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278970"/>
            <a:ext cx="9144000" cy="4849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2335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4089079-038B-49DD-BD7D-538517879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GRE </a:t>
            </a:r>
            <a:r>
              <a:rPr lang="ru-RU" dirty="0"/>
              <a:t>Туннель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21E559F-87AE-4868-8A11-248C94CC9B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65" y="996174"/>
            <a:ext cx="4350752" cy="4147326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6F426A0-FF8C-46C6-8C55-4112DD33B4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5846" y="996174"/>
            <a:ext cx="4778154" cy="4147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1266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99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400"/>
              <a:t>Выводы</a:t>
            </a:r>
            <a:endParaRPr sz="3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/>
          </a:p>
        </p:txBody>
      </p:sp>
      <p:graphicFrame>
        <p:nvGraphicFramePr>
          <p:cNvPr id="439" name="Google Shape;439;p99"/>
          <p:cNvGraphicFramePr/>
          <p:nvPr/>
        </p:nvGraphicFramePr>
        <p:xfrm>
          <a:off x="952500" y="1718400"/>
          <a:ext cx="7239000" cy="1775848"/>
        </p:xfrm>
        <a:graphic>
          <a:graphicData uri="http://schemas.openxmlformats.org/drawingml/2006/table">
            <a:tbl>
              <a:tblPr>
                <a:noFill/>
                <a:tableStyleId>{B8DDDD57-4484-4AAC-84D4-3C209E0F0921}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440" name="Google Shape;440;p99"/>
          <p:cNvGrpSpPr/>
          <p:nvPr/>
        </p:nvGrpSpPr>
        <p:grpSpPr>
          <a:xfrm>
            <a:off x="3633259" y="1248968"/>
            <a:ext cx="5534664" cy="2335504"/>
            <a:chOff x="4729635" y="887067"/>
            <a:chExt cx="3375207" cy="1399343"/>
          </a:xfrm>
        </p:grpSpPr>
        <p:pic>
          <p:nvPicPr>
            <p:cNvPr id="441" name="Google Shape;441;p9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729635" y="887067"/>
              <a:ext cx="3375207" cy="1399343"/>
            </a:xfrm>
            <a:prstGeom prst="rect">
              <a:avLst/>
            </a:prstGeom>
            <a:noFill/>
            <a:ln>
              <a:noFill/>
            </a:ln>
            <a:effectLst>
              <a:outerShdw blurRad="200025" dist="28575" dir="4200000" algn="bl" rotWithShape="0">
                <a:srgbClr val="000000">
                  <a:alpha val="30000"/>
                </a:srgbClr>
              </a:outerShdw>
            </a:effectLst>
          </p:spPr>
        </p:pic>
        <p:sp>
          <p:nvSpPr>
            <p:cNvPr id="442" name="Google Shape;442;p99"/>
            <p:cNvSpPr txBox="1"/>
            <p:nvPr/>
          </p:nvSpPr>
          <p:spPr>
            <a:xfrm>
              <a:off x="5208319" y="1064138"/>
              <a:ext cx="2869500" cy="102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" sz="1100" b="1">
                  <a:solidFill>
                    <a:schemeClr val="dk1"/>
                  </a:solidFill>
                </a:rPr>
                <a:t>Оцените работу над проектом и ответьте на вопросы:</a:t>
              </a:r>
              <a:endParaRPr sz="1100" b="1">
                <a:solidFill>
                  <a:schemeClr val="dk1"/>
                </a:solidFill>
              </a:endParaRPr>
            </a:p>
            <a:p>
              <a:pPr marL="457200" lvl="0" indent="-2984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AutoNum type="arabicPeriod"/>
              </a:pPr>
              <a:r>
                <a:rPr lang="ru" sz="1100">
                  <a:solidFill>
                    <a:schemeClr val="dk1"/>
                  </a:solidFill>
                </a:rPr>
                <a:t>У вас получилось достичь цели и выполнить все задачи?</a:t>
              </a:r>
              <a:endParaRPr sz="1100">
                <a:solidFill>
                  <a:schemeClr val="dk1"/>
                </a:solidFill>
              </a:endParaRPr>
            </a:p>
            <a:p>
              <a:pPr marL="457200" lvl="0" indent="-2984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AutoNum type="arabicPeriod"/>
              </a:pPr>
              <a:r>
                <a:rPr lang="ru" sz="1100">
                  <a:solidFill>
                    <a:schemeClr val="dk1"/>
                  </a:solidFill>
                </a:rPr>
                <a:t>Что далось легко, а с чем возникли трудности?</a:t>
              </a:r>
              <a:endParaRPr sz="1100">
                <a:solidFill>
                  <a:schemeClr val="dk1"/>
                </a:solidFill>
              </a:endParaRPr>
            </a:p>
            <a:p>
              <a:pPr marL="457200" lvl="0" indent="-2984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AutoNum type="arabicPeriod"/>
              </a:pPr>
              <a:r>
                <a:rPr lang="ru" sz="1100">
                  <a:solidFill>
                    <a:schemeClr val="dk1"/>
                  </a:solidFill>
                </a:rPr>
                <a:t>Сколько времени занял проект?</a:t>
              </a:r>
              <a:endParaRPr sz="1100">
                <a:solidFill>
                  <a:schemeClr val="dk1"/>
                </a:solidFill>
              </a:endParaRPr>
            </a:p>
            <a:p>
              <a:pPr marL="457200" lvl="0" indent="-2984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AutoNum type="arabicPeriod"/>
              </a:pPr>
              <a:r>
                <a:rPr lang="ru" sz="1100">
                  <a:solidFill>
                    <a:schemeClr val="dk1"/>
                  </a:solidFill>
                </a:rPr>
                <a:t>Насколько полезным оказался для вас проект от 1 до 10?</a:t>
              </a:r>
              <a:endParaRPr sz="1100">
                <a:solidFill>
                  <a:schemeClr val="dk1"/>
                </a:solidFill>
              </a:endParaRPr>
            </a:p>
            <a:p>
              <a:pPr marL="914400" lvl="1" indent="-2984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AutoNum type="alphaLcPeriod"/>
              </a:pPr>
              <a:r>
                <a:rPr lang="ru" sz="1100">
                  <a:solidFill>
                    <a:schemeClr val="dk1"/>
                  </a:solidFill>
                </a:rPr>
                <a:t>1 = я не научился ничему новому</a:t>
              </a:r>
              <a:endParaRPr sz="1100">
                <a:solidFill>
                  <a:schemeClr val="dk1"/>
                </a:solidFill>
              </a:endParaRPr>
            </a:p>
            <a:p>
              <a:pPr marL="914400" lvl="1" indent="-2984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AutoNum type="alphaLcPeriod"/>
              </a:pPr>
              <a:r>
                <a:rPr lang="ru" sz="1100">
                  <a:solidFill>
                    <a:schemeClr val="dk1"/>
                  </a:solidFill>
                </a:rPr>
                <a:t>10 = очень полезно, я получил новый опыт</a:t>
              </a:r>
              <a:endParaRPr sz="1100">
                <a:solidFill>
                  <a:schemeClr val="dk1"/>
                </a:solidFill>
              </a:endParaRPr>
            </a:p>
            <a:p>
              <a:pPr marL="457200" lvl="0" indent="-2984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AutoNum type="arabicPeriod"/>
              </a:pPr>
              <a:r>
                <a:rPr lang="ru" sz="1100">
                  <a:solidFill>
                    <a:schemeClr val="dk1"/>
                  </a:solidFill>
                </a:rPr>
                <a:t>Остались ли у вас вопросы по проекту?</a:t>
              </a:r>
              <a:endParaRPr sz="1100">
                <a:solidFill>
                  <a:schemeClr val="dk1"/>
                </a:solidFill>
              </a:endParaRPr>
            </a:p>
            <a:p>
              <a:pPr marL="457200" lvl="0" indent="-2984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AutoNum type="arabicPeriod"/>
              </a:pPr>
              <a:r>
                <a:rPr lang="ru" sz="1100">
                  <a:solidFill>
                    <a:schemeClr val="dk1"/>
                  </a:solidFill>
                </a:rPr>
                <a:t>Как вы планируете развиваться дальше?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7" name="Google Shape;447;p100"/>
          <p:cNvPicPr preferRelativeResize="0"/>
          <p:nvPr/>
        </p:nvPicPr>
        <p:blipFill rotWithShape="1">
          <a:blip r:embed="rId3">
            <a:alphaModFix/>
          </a:blip>
          <a:srcRect l="10873" b="29922"/>
          <a:stretch/>
        </p:blipFill>
        <p:spPr>
          <a:xfrm>
            <a:off x="-75950" y="0"/>
            <a:ext cx="94087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Google Shape;448;p100"/>
          <p:cNvSpPr txBox="1"/>
          <p:nvPr/>
        </p:nvSpPr>
        <p:spPr>
          <a:xfrm>
            <a:off x="387050" y="1844625"/>
            <a:ext cx="75843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Вопросы и рекомендации</a:t>
            </a:r>
            <a:endParaRPr sz="45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9" name="Google Shape;449;p100"/>
          <p:cNvSpPr txBox="1"/>
          <p:nvPr/>
        </p:nvSpPr>
        <p:spPr>
          <a:xfrm>
            <a:off x="1214696" y="3061975"/>
            <a:ext cx="19275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есть вопросы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0" name="Google Shape;450;p100"/>
          <p:cNvSpPr txBox="1"/>
          <p:nvPr/>
        </p:nvSpPr>
        <p:spPr>
          <a:xfrm>
            <a:off x="4934996" y="3061975"/>
            <a:ext cx="2145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вопросов нет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1" name="Google Shape;451;p100"/>
          <p:cNvSpPr txBox="1"/>
          <p:nvPr/>
        </p:nvSpPr>
        <p:spPr>
          <a:xfrm>
            <a:off x="723000" y="2846425"/>
            <a:ext cx="4917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+</a:t>
            </a:r>
            <a:endParaRPr sz="4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2" name="Google Shape;452;p100"/>
          <p:cNvSpPr txBox="1"/>
          <p:nvPr/>
        </p:nvSpPr>
        <p:spPr>
          <a:xfrm>
            <a:off x="4443300" y="2846425"/>
            <a:ext cx="4917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– </a:t>
            </a:r>
            <a:endParaRPr sz="4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453" name="Google Shape;453;p100"/>
          <p:cNvGrpSpPr/>
          <p:nvPr/>
        </p:nvGrpSpPr>
        <p:grpSpPr>
          <a:xfrm>
            <a:off x="5573613" y="528650"/>
            <a:ext cx="3356305" cy="1236599"/>
            <a:chOff x="4729635" y="887067"/>
            <a:chExt cx="3375207" cy="1399343"/>
          </a:xfrm>
        </p:grpSpPr>
        <p:pic>
          <p:nvPicPr>
            <p:cNvPr id="454" name="Google Shape;454;p10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729635" y="887067"/>
              <a:ext cx="3375207" cy="1399343"/>
            </a:xfrm>
            <a:prstGeom prst="rect">
              <a:avLst/>
            </a:prstGeom>
            <a:noFill/>
            <a:ln>
              <a:noFill/>
            </a:ln>
            <a:effectLst>
              <a:outerShdw blurRad="200025" dist="28575" dir="4200000" algn="bl" rotWithShape="0">
                <a:srgbClr val="000000">
                  <a:alpha val="30000"/>
                </a:srgbClr>
              </a:outerShdw>
            </a:effectLst>
          </p:spPr>
        </p:pic>
        <p:sp>
          <p:nvSpPr>
            <p:cNvPr id="455" name="Google Shape;455;p100"/>
            <p:cNvSpPr txBox="1"/>
            <p:nvPr/>
          </p:nvSpPr>
          <p:spPr>
            <a:xfrm>
              <a:off x="5236901" y="1064135"/>
              <a:ext cx="2694600" cy="1045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6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Ответьте на вопросы одногруппников и преподавателей и получите обратную связь на свою работу</a:t>
              </a:r>
              <a:endParaRPr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" name="Google Shape;460;p101"/>
          <p:cNvPicPr preferRelativeResize="0"/>
          <p:nvPr/>
        </p:nvPicPr>
        <p:blipFill rotWithShape="1">
          <a:blip r:embed="rId3">
            <a:alphaModFix/>
          </a:blip>
          <a:srcRect t="5495" b="38716"/>
          <a:stretch/>
        </p:blipFill>
        <p:spPr>
          <a:xfrm>
            <a:off x="-75950" y="0"/>
            <a:ext cx="92199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p101"/>
          <p:cNvSpPr txBox="1">
            <a:spLocks noGrp="1"/>
          </p:cNvSpPr>
          <p:nvPr>
            <p:ph type="title" idx="4294967295"/>
          </p:nvPr>
        </p:nvSpPr>
        <p:spPr>
          <a:xfrm>
            <a:off x="629000" y="1932525"/>
            <a:ext cx="7295100" cy="195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5000">
                <a:solidFill>
                  <a:schemeClr val="lt1"/>
                </a:solidFill>
              </a:rPr>
              <a:t>Спасибо за внимание!</a:t>
            </a:r>
            <a:endParaRPr sz="5000">
              <a:solidFill>
                <a:schemeClr val="lt1"/>
              </a:solidFill>
            </a:endParaRPr>
          </a:p>
        </p:txBody>
      </p:sp>
      <p:pic>
        <p:nvPicPr>
          <p:cNvPr id="462" name="Google Shape;462;p1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28113" y="1616723"/>
            <a:ext cx="595986" cy="5959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95"/>
          <p:cNvSpPr txBox="1">
            <a:spLocks noGrp="1"/>
          </p:cNvSpPr>
          <p:nvPr>
            <p:ph type="title"/>
          </p:nvPr>
        </p:nvSpPr>
        <p:spPr>
          <a:xfrm>
            <a:off x="538550" y="348974"/>
            <a:ext cx="8520600" cy="4924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 dirty="0"/>
              <a:t>План защиты</a:t>
            </a:r>
            <a:endParaRPr sz="2000" dirty="0"/>
          </a:p>
        </p:txBody>
      </p:sp>
      <p:sp>
        <p:nvSpPr>
          <p:cNvPr id="398" name="Google Shape;398;p95"/>
          <p:cNvSpPr/>
          <p:nvPr/>
        </p:nvSpPr>
        <p:spPr>
          <a:xfrm>
            <a:off x="1138125" y="1491302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Цель и задачи проекта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9" name="Google Shape;399;p95"/>
          <p:cNvSpPr/>
          <p:nvPr/>
        </p:nvSpPr>
        <p:spPr>
          <a:xfrm>
            <a:off x="1138125" y="2071492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Какие технологии использовались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0" name="Google Shape;400;p95"/>
          <p:cNvSpPr/>
          <p:nvPr/>
        </p:nvSpPr>
        <p:spPr>
          <a:xfrm>
            <a:off x="1138125" y="2651676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Что получилось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1" name="Google Shape;401;p95"/>
          <p:cNvSpPr/>
          <p:nvPr/>
        </p:nvSpPr>
        <p:spPr>
          <a:xfrm>
            <a:off x="1138125" y="3246225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Выводы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02" name="Google Shape;402;p95"/>
          <p:cNvCxnSpPr>
            <a:stCxn id="398" idx="1"/>
            <a:endCxn id="399" idx="1"/>
          </p:cNvCxnSpPr>
          <p:nvPr/>
        </p:nvCxnSpPr>
        <p:spPr>
          <a:xfrm>
            <a:off x="1138125" y="1679402"/>
            <a:ext cx="600" cy="5802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9857F3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403" name="Google Shape;403;p95"/>
          <p:cNvCxnSpPr>
            <a:stCxn id="399" idx="1"/>
            <a:endCxn id="400" idx="1"/>
          </p:cNvCxnSpPr>
          <p:nvPr/>
        </p:nvCxnSpPr>
        <p:spPr>
          <a:xfrm>
            <a:off x="1138125" y="2259592"/>
            <a:ext cx="600" cy="5802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9857F3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404" name="Google Shape;404;p95"/>
          <p:cNvCxnSpPr>
            <a:stCxn id="400" idx="1"/>
            <a:endCxn id="401" idx="1"/>
          </p:cNvCxnSpPr>
          <p:nvPr/>
        </p:nvCxnSpPr>
        <p:spPr>
          <a:xfrm>
            <a:off x="1138125" y="2839776"/>
            <a:ext cx="600" cy="5946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9857F3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405" name="Google Shape;405;p95"/>
          <p:cNvCxnSpPr>
            <a:stCxn id="401" idx="1"/>
            <a:endCxn id="406" idx="1"/>
          </p:cNvCxnSpPr>
          <p:nvPr/>
        </p:nvCxnSpPr>
        <p:spPr>
          <a:xfrm>
            <a:off x="1138125" y="3434325"/>
            <a:ext cx="600" cy="5268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9857F3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406" name="Google Shape;406;p95"/>
          <p:cNvSpPr/>
          <p:nvPr/>
        </p:nvSpPr>
        <p:spPr>
          <a:xfrm>
            <a:off x="1138137" y="3772875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Вопросы и рекомендации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96"/>
          <p:cNvSpPr txBox="1"/>
          <p:nvPr/>
        </p:nvSpPr>
        <p:spPr>
          <a:xfrm>
            <a:off x="560500" y="324881"/>
            <a:ext cx="8520600" cy="13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 b="1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Цел</a:t>
            </a:r>
            <a:r>
              <a:rPr lang="ru" sz="2000" b="1" dirty="0">
                <a:latin typeface="Roboto"/>
                <a:ea typeface="Roboto"/>
                <a:cs typeface="Roboto"/>
                <a:sym typeface="Roboto"/>
              </a:rPr>
              <a:t>ь и задачи</a:t>
            </a:r>
            <a:r>
              <a:rPr lang="ru" sz="2000" b="1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проекта</a:t>
            </a:r>
            <a:endParaRPr sz="2000" b="1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412" name="Google Shape;412;p96"/>
          <p:cNvGraphicFramePr/>
          <p:nvPr>
            <p:extLst>
              <p:ext uri="{D42A27DB-BD31-4B8C-83A1-F6EECF244321}">
                <p14:modId xmlns:p14="http://schemas.microsoft.com/office/powerpoint/2010/main" val="2523372943"/>
              </p:ext>
            </p:extLst>
          </p:nvPr>
        </p:nvGraphicFramePr>
        <p:xfrm>
          <a:off x="952500" y="2382125"/>
          <a:ext cx="7239000" cy="2150722"/>
        </p:xfrm>
        <a:graphic>
          <a:graphicData uri="http://schemas.openxmlformats.org/drawingml/2006/table">
            <a:tbl>
              <a:tblPr>
                <a:noFill/>
                <a:tableStyleId>{B8DDDD57-4484-4AAC-84D4-3C209E0F0921}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600" b="1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600" dirty="0"/>
                        <a:t>Реализовать  технологии </a:t>
                      </a:r>
                      <a:r>
                        <a:rPr lang="en-US" sz="1600" dirty="0"/>
                        <a:t>DHCP</a:t>
                      </a:r>
                      <a:r>
                        <a:rPr lang="ru-RU" sz="1600" dirty="0"/>
                        <a:t>, </a:t>
                      </a:r>
                      <a:r>
                        <a:rPr lang="en-US" sz="1600" dirty="0"/>
                        <a:t>NAT, VLAN </a:t>
                      </a:r>
                      <a:r>
                        <a:rPr lang="ru-RU" sz="1600" dirty="0"/>
                        <a:t>в локальной сети:</a:t>
                      </a: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600" dirty="0"/>
                        <a:t>Поднять сервер </a:t>
                      </a:r>
                      <a:r>
                        <a:rPr lang="en-US" sz="1600" dirty="0"/>
                        <a:t>DHCP ipv4 </a:t>
                      </a:r>
                      <a:r>
                        <a:rPr lang="ru-RU" sz="1600" dirty="0"/>
                        <a:t>и</a:t>
                      </a:r>
                      <a:r>
                        <a:rPr lang="en-US" sz="1600" dirty="0"/>
                        <a:t> ipv6 </a:t>
                      </a:r>
                      <a:r>
                        <a:rPr lang="ru-RU" sz="1600" dirty="0"/>
                        <a:t>на маршрутизаторе </a:t>
                      </a:r>
                      <a:r>
                        <a:rPr lang="en-US" sz="1600" dirty="0"/>
                        <a:t>cisco</a:t>
                      </a:r>
                      <a:endParaRPr lang="ru-RU" sz="1600" dirty="0"/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984C507-0345-476E-8E73-C0DB0BD87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2000" dirty="0"/>
              <a:t>Что планировалось: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24A1D09-218F-40C5-95A4-6D07B06959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20650" indent="0">
              <a:buNone/>
            </a:pPr>
            <a:r>
              <a:rPr lang="ru-RU" sz="1600" dirty="0">
                <a:solidFill>
                  <a:srgbClr val="7030A0"/>
                </a:solidFill>
                <a:latin typeface="+mn-lt"/>
              </a:rPr>
              <a:t>1. </a:t>
            </a:r>
            <a:r>
              <a:rPr lang="ru-RU" sz="1600" dirty="0">
                <a:latin typeface="+mn-lt"/>
              </a:rPr>
              <a:t>Создание небольшой сети в эмуляторе </a:t>
            </a:r>
            <a:r>
              <a:rPr lang="en-US" sz="1600" dirty="0">
                <a:latin typeface="+mn-lt"/>
              </a:rPr>
              <a:t>CPT</a:t>
            </a:r>
            <a:endParaRPr lang="ru-RU" sz="1600" dirty="0">
              <a:latin typeface="+mn-lt"/>
            </a:endParaRPr>
          </a:p>
          <a:p>
            <a:pPr marL="120650" indent="0">
              <a:buNone/>
            </a:pPr>
            <a:r>
              <a:rPr lang="ru-RU" sz="1800" dirty="0">
                <a:solidFill>
                  <a:srgbClr val="7030A0"/>
                </a:solidFill>
                <a:latin typeface="+mn-lt"/>
              </a:rPr>
              <a:t>2. </a:t>
            </a:r>
            <a:r>
              <a:rPr lang="ru-RU" sz="1600" dirty="0">
                <a:latin typeface="+mn-lt"/>
              </a:rPr>
              <a:t>Настройка сервера </a:t>
            </a:r>
            <a:r>
              <a:rPr lang="en-US" sz="1600" dirty="0">
                <a:latin typeface="+mn-lt"/>
              </a:rPr>
              <a:t>DHCP ipv4</a:t>
            </a:r>
            <a:r>
              <a:rPr lang="ru-RU" sz="1600" dirty="0">
                <a:latin typeface="+mn-lt"/>
              </a:rPr>
              <a:t> для локальной сети и системы видеонаблюдения</a:t>
            </a:r>
          </a:p>
          <a:p>
            <a:pPr marL="120650" indent="0">
              <a:buNone/>
            </a:pPr>
            <a:r>
              <a:rPr lang="ru-RU" sz="1800" dirty="0">
                <a:solidFill>
                  <a:srgbClr val="7030A0"/>
                </a:solidFill>
                <a:latin typeface="+mn-lt"/>
              </a:rPr>
              <a:t>3. </a:t>
            </a:r>
            <a:r>
              <a:rPr lang="ru-RU" sz="1600" dirty="0">
                <a:latin typeface="+mn-lt"/>
              </a:rPr>
              <a:t>Настройка сервера </a:t>
            </a:r>
            <a:r>
              <a:rPr lang="en-US" sz="1600" dirty="0">
                <a:latin typeface="+mn-lt"/>
              </a:rPr>
              <a:t>DHCP ipv4\ipv6 </a:t>
            </a:r>
            <a:r>
              <a:rPr lang="ru-RU" sz="1600" dirty="0">
                <a:latin typeface="+mn-lt"/>
              </a:rPr>
              <a:t>для системы отельного телевидения</a:t>
            </a:r>
            <a:endParaRPr lang="en-US" sz="1600" dirty="0">
              <a:latin typeface="+mn-lt"/>
            </a:endParaRPr>
          </a:p>
          <a:p>
            <a:pPr marL="120650" indent="0">
              <a:buNone/>
            </a:pPr>
            <a:r>
              <a:rPr lang="en-US" sz="1800" dirty="0">
                <a:solidFill>
                  <a:srgbClr val="7030A0"/>
                </a:solidFill>
                <a:latin typeface="+mn-lt"/>
              </a:rPr>
              <a:t>4. </a:t>
            </a:r>
            <a:r>
              <a:rPr lang="ru-RU" sz="1600" dirty="0">
                <a:solidFill>
                  <a:schemeClr val="tx1"/>
                </a:solidFill>
                <a:latin typeface="+mn-lt"/>
              </a:rPr>
              <a:t>Настройка </a:t>
            </a:r>
            <a:r>
              <a:rPr lang="en-US" sz="1600" dirty="0">
                <a:solidFill>
                  <a:schemeClr val="tx1"/>
                </a:solidFill>
                <a:latin typeface="+mn-lt"/>
              </a:rPr>
              <a:t>NAT</a:t>
            </a:r>
            <a:r>
              <a:rPr lang="ru-RU" sz="1600" dirty="0">
                <a:solidFill>
                  <a:schemeClr val="tx1"/>
                </a:solidFill>
                <a:latin typeface="+mn-lt"/>
              </a:rPr>
              <a:t> на роутере, который получает адрес от провайдера</a:t>
            </a:r>
          </a:p>
          <a:p>
            <a:pPr marL="120650" indent="0">
              <a:buNone/>
            </a:pPr>
            <a:r>
              <a:rPr lang="ru-RU" sz="1600" dirty="0">
                <a:solidFill>
                  <a:srgbClr val="7030A0"/>
                </a:solidFill>
                <a:latin typeface="+mn-lt"/>
              </a:rPr>
              <a:t>5. </a:t>
            </a:r>
            <a:r>
              <a:rPr lang="ru-RU" sz="1600" dirty="0">
                <a:solidFill>
                  <a:schemeClr val="tx1"/>
                </a:solidFill>
                <a:latin typeface="+mn-lt"/>
              </a:rPr>
              <a:t>Разделение локальной сети на подсети с использованием технологии </a:t>
            </a:r>
            <a:r>
              <a:rPr lang="en-US" sz="1600" dirty="0">
                <a:solidFill>
                  <a:schemeClr val="tx1"/>
                </a:solidFill>
                <a:latin typeface="+mn-lt"/>
              </a:rPr>
              <a:t>VLAN</a:t>
            </a:r>
            <a:endParaRPr lang="ru-RU" sz="1600" dirty="0">
              <a:solidFill>
                <a:schemeClr val="tx1"/>
              </a:solidFill>
              <a:latin typeface="+mn-lt"/>
            </a:endParaRPr>
          </a:p>
          <a:p>
            <a:pPr marL="120650" indent="0">
              <a:buNone/>
            </a:pPr>
            <a:r>
              <a:rPr lang="ru-RU" sz="1600" dirty="0">
                <a:solidFill>
                  <a:srgbClr val="7030A0"/>
                </a:solidFill>
                <a:latin typeface="+mn-lt"/>
              </a:rPr>
              <a:t>6. </a:t>
            </a:r>
            <a:r>
              <a:rPr lang="ru-RU" sz="1600" dirty="0">
                <a:solidFill>
                  <a:schemeClr val="tx1"/>
                </a:solidFill>
                <a:latin typeface="+mn-lt"/>
              </a:rPr>
              <a:t>Соединение двух сегментов сети с помощью статической маршрутизации</a:t>
            </a:r>
          </a:p>
          <a:p>
            <a:pPr marL="120650" indent="0">
              <a:buNone/>
            </a:pPr>
            <a:r>
              <a:rPr lang="ru-RU" sz="1600" dirty="0">
                <a:solidFill>
                  <a:srgbClr val="7030A0"/>
                </a:solidFill>
                <a:latin typeface="+mn-lt"/>
              </a:rPr>
              <a:t>7. </a:t>
            </a:r>
            <a:r>
              <a:rPr lang="ru-RU" sz="1600" dirty="0">
                <a:solidFill>
                  <a:schemeClr val="tx1"/>
                </a:solidFill>
                <a:latin typeface="+mn-lt"/>
              </a:rPr>
              <a:t>Реализация динамической маршрутизации </a:t>
            </a:r>
            <a:r>
              <a:rPr lang="en-US" sz="1600" dirty="0">
                <a:solidFill>
                  <a:schemeClr val="tx1"/>
                </a:solidFill>
                <a:latin typeface="+mn-lt"/>
              </a:rPr>
              <a:t>OSPF</a:t>
            </a:r>
            <a:r>
              <a:rPr lang="ru-RU" sz="1600" dirty="0">
                <a:solidFill>
                  <a:schemeClr val="tx1"/>
                </a:solidFill>
                <a:latin typeface="+mn-lt"/>
              </a:rPr>
              <a:t> на сегменте провайдера</a:t>
            </a:r>
          </a:p>
          <a:p>
            <a:pPr marL="120650" indent="0">
              <a:buNone/>
            </a:pPr>
            <a:r>
              <a:rPr lang="ru-RU" sz="1600" dirty="0">
                <a:solidFill>
                  <a:srgbClr val="FF0000"/>
                </a:solidFill>
                <a:latin typeface="+mn-lt"/>
              </a:rPr>
              <a:t>8. </a:t>
            </a:r>
            <a:r>
              <a:rPr lang="ru-RU" sz="1600" dirty="0">
                <a:solidFill>
                  <a:schemeClr val="tx1"/>
                </a:solidFill>
                <a:latin typeface="+mn-lt"/>
              </a:rPr>
              <a:t>Поднять туннель </a:t>
            </a:r>
            <a:r>
              <a:rPr lang="en-US" sz="1600" dirty="0">
                <a:solidFill>
                  <a:schemeClr val="tx1"/>
                </a:solidFill>
                <a:latin typeface="+mn-lt"/>
              </a:rPr>
              <a:t>GRE</a:t>
            </a:r>
            <a:r>
              <a:rPr lang="ru-RU" sz="1600" dirty="0">
                <a:solidFill>
                  <a:schemeClr val="tx1"/>
                </a:solidFill>
                <a:latin typeface="+mn-lt"/>
              </a:rPr>
              <a:t> от локальной сети до интернет провайдера</a:t>
            </a:r>
          </a:p>
          <a:p>
            <a:pPr marL="120650" indent="0">
              <a:buNone/>
            </a:pPr>
            <a:endParaRPr lang="ru-RU" sz="1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055829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9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 dirty="0"/>
              <a:t>Какие технологии использовались</a:t>
            </a:r>
            <a:endParaRPr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/>
          </a:p>
        </p:txBody>
      </p:sp>
      <p:graphicFrame>
        <p:nvGraphicFramePr>
          <p:cNvPr id="425" name="Google Shape;425;p97"/>
          <p:cNvGraphicFramePr/>
          <p:nvPr>
            <p:extLst>
              <p:ext uri="{D42A27DB-BD31-4B8C-83A1-F6EECF244321}">
                <p14:modId xmlns:p14="http://schemas.microsoft.com/office/powerpoint/2010/main" val="3034099988"/>
              </p:ext>
            </p:extLst>
          </p:nvPr>
        </p:nvGraphicFramePr>
        <p:xfrm>
          <a:off x="842963" y="1897774"/>
          <a:ext cx="7348537" cy="2802814"/>
        </p:xfrm>
        <a:graphic>
          <a:graphicData uri="http://schemas.openxmlformats.org/drawingml/2006/table">
            <a:tbl>
              <a:tblPr>
                <a:noFill/>
                <a:tableStyleId>{B8DDDD57-4484-4AAC-84D4-3C209E0F0921}</a:tableStyleId>
              </a:tblPr>
              <a:tblGrid>
                <a:gridCol w="4968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517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832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dirty="0"/>
                        <a:t>VLAN</a:t>
                      </a: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832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dirty="0"/>
                        <a:t>Роутер на палочке</a:t>
                      </a: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466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dirty="0"/>
                        <a:t>DHCP ipv4\ipv6</a:t>
                      </a: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2219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ru" sz="1600" b="1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dirty="0"/>
                        <a:t>NAT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sz="16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dirty="0"/>
                        <a:t>OSPF</a:t>
                      </a:r>
                      <a:endParaRPr lang="ru-RU" sz="1600" dirty="0"/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928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98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 dirty="0"/>
              <a:t>Что получилось</a:t>
            </a:r>
            <a:endParaRPr sz="2000" dirty="0"/>
          </a:p>
        </p:txBody>
      </p:sp>
      <p:grpSp>
        <p:nvGrpSpPr>
          <p:cNvPr id="431" name="Google Shape;431;p98"/>
          <p:cNvGrpSpPr/>
          <p:nvPr/>
        </p:nvGrpSpPr>
        <p:grpSpPr>
          <a:xfrm>
            <a:off x="3680645" y="990703"/>
            <a:ext cx="5151638" cy="2178707"/>
            <a:chOff x="3450575" y="752750"/>
            <a:chExt cx="5006451" cy="2031050"/>
          </a:xfrm>
        </p:grpSpPr>
        <p:pic>
          <p:nvPicPr>
            <p:cNvPr id="432" name="Google Shape;432;p9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450575" y="752750"/>
              <a:ext cx="5006451" cy="2031050"/>
            </a:xfrm>
            <a:prstGeom prst="rect">
              <a:avLst/>
            </a:prstGeom>
            <a:noFill/>
            <a:ln>
              <a:noFill/>
            </a:ln>
            <a:effectLst>
              <a:outerShdw blurRad="200025" dist="28575" dir="4200000" algn="bl" rotWithShape="0">
                <a:srgbClr val="000000">
                  <a:alpha val="30000"/>
                </a:srgbClr>
              </a:outerShdw>
            </a:effectLst>
          </p:spPr>
        </p:pic>
        <p:sp>
          <p:nvSpPr>
            <p:cNvPr id="433" name="Google Shape;433;p98"/>
            <p:cNvSpPr txBox="1"/>
            <p:nvPr/>
          </p:nvSpPr>
          <p:spPr>
            <a:xfrm>
              <a:off x="4199565" y="956335"/>
              <a:ext cx="4065000" cy="172147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200" b="1" dirty="0">
                  <a:latin typeface="Roboto"/>
                  <a:ea typeface="Roboto"/>
                  <a:cs typeface="Roboto"/>
                  <a:sym typeface="Roboto"/>
                </a:rPr>
                <a:t>Разместите на слайде(-ах) </a:t>
              </a:r>
              <a:r>
                <a:rPr lang="ru" sz="1200" b="1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артефакты проекта: </a:t>
              </a:r>
              <a:endParaRPr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457200" lvl="0" indent="-3048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Roboto"/>
                <a:buChar char="-"/>
              </a:pPr>
              <a:r>
                <a:rPr lang="ru" sz="12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схемы (архитектура)</a:t>
              </a:r>
              <a:endParaRPr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457200" lvl="0" indent="-3048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Roboto"/>
                <a:buChar char="-"/>
              </a:pPr>
              <a:r>
                <a:rPr lang="ru" sz="12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ссылки на файлы в репозитории</a:t>
              </a:r>
              <a:r>
                <a:rPr lang="en-US" sz="12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: https://github.com/SentsovAS/sentsov/tree/main/labs/final</a:t>
              </a:r>
              <a:endParaRPr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457200" lvl="0" indent="-3048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Roboto"/>
                <a:buChar char="-"/>
              </a:pPr>
              <a:r>
                <a:rPr lang="ru" sz="12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скрины экранов</a:t>
              </a:r>
              <a:endParaRPr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457200" lvl="0" indent="-3048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Roboto"/>
                <a:buChar char="-"/>
              </a:pPr>
              <a:r>
                <a:rPr lang="ru" sz="12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фото или видео</a:t>
              </a:r>
              <a:endParaRPr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2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Либо продемонстрируйте проект отдельно.</a:t>
              </a:r>
              <a:endParaRPr sz="1200" dirty="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347015C-E626-44DD-9FE9-538AC6DAC0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03228"/>
            <a:ext cx="8520600" cy="382198"/>
          </a:xfrm>
        </p:spPr>
        <p:txBody>
          <a:bodyPr/>
          <a:lstStyle/>
          <a:p>
            <a:r>
              <a:rPr lang="ru-RU" sz="2000" dirty="0"/>
              <a:t>Структурная схема сети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F5E3B4C-6307-48E2-B749-D7166B5844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278970"/>
            <a:ext cx="9144000" cy="4849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22296"/>
      </p:ext>
    </p:extLst>
  </p:cSld>
  <p:clrMapOvr>
    <a:masterClrMapping/>
  </p:clrMapOvr>
</p:sld>
</file>

<file path=ppt/theme/theme1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6402BA"/>
      </a:dk2>
      <a:lt2>
        <a:srgbClr val="EEEEEE"/>
      </a:lt2>
      <a:accent1>
        <a:srgbClr val="7629BA"/>
      </a:accent1>
      <a:accent2>
        <a:srgbClr val="8B8EE3"/>
      </a:accent2>
      <a:accent3>
        <a:srgbClr val="BFC1F0"/>
      </a:accent3>
      <a:accent4>
        <a:srgbClr val="FFAB40"/>
      </a:accent4>
      <a:accent5>
        <a:srgbClr val="0097A7"/>
      </a:accent5>
      <a:accent6>
        <a:srgbClr val="EEFF41"/>
      </a:accent6>
      <a:hlink>
        <a:srgbClr val="8B8EE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12928</TotalTime>
  <Words>879</Words>
  <Application>Microsoft Office PowerPoint</Application>
  <PresentationFormat>Экран (16:9)</PresentationFormat>
  <Paragraphs>256</Paragraphs>
  <Slides>35</Slides>
  <Notes>10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3</vt:i4>
      </vt:variant>
      <vt:variant>
        <vt:lpstr>Заголовки слайдов</vt:lpstr>
      </vt:variant>
      <vt:variant>
        <vt:i4>35</vt:i4>
      </vt:variant>
    </vt:vector>
  </HeadingPairs>
  <TitlesOfParts>
    <vt:vector size="45" baseType="lpstr">
      <vt:lpstr>__SFProDisplay_b8547f</vt:lpstr>
      <vt:lpstr>Courier New</vt:lpstr>
      <vt:lpstr>Arial</vt:lpstr>
      <vt:lpstr>Roboto</vt:lpstr>
      <vt:lpstr>Consolas</vt:lpstr>
      <vt:lpstr>Roboto Medium</vt:lpstr>
      <vt:lpstr>Calibri</vt:lpstr>
      <vt:lpstr>Светлая тема</vt:lpstr>
      <vt:lpstr>Светлая тема</vt:lpstr>
      <vt:lpstr>Светлая тема</vt:lpstr>
      <vt:lpstr>Презентация PowerPoint</vt:lpstr>
      <vt:lpstr>Меня хорошо видно &amp; слышно?</vt:lpstr>
      <vt:lpstr>Защита проекта Тема: Проектирование модели сети с использованием dual-стека протоколов IPv4/v6    </vt:lpstr>
      <vt:lpstr>План защиты</vt:lpstr>
      <vt:lpstr>Презентация PowerPoint</vt:lpstr>
      <vt:lpstr>Что планировалось:</vt:lpstr>
      <vt:lpstr>Какие технологии использовались </vt:lpstr>
      <vt:lpstr>Что получилось</vt:lpstr>
      <vt:lpstr>Структурная схема сети</vt:lpstr>
      <vt:lpstr>Таблица адресации</vt:lpstr>
      <vt:lpstr>Таблица адресации</vt:lpstr>
      <vt:lpstr>Структурная схема сети</vt:lpstr>
      <vt:lpstr>VLAN S1 show vlan на устройствах Cisco используется для отображения информации о VLAN (виртуальных локальных областях) в коммутаторе. Эта команда крайне полезна для управления и мониторинга конфигурации VLAN в сети.</vt:lpstr>
      <vt:lpstr>Структурная схема сети</vt:lpstr>
      <vt:lpstr>VLAN S2</vt:lpstr>
      <vt:lpstr>Структурная схема сети</vt:lpstr>
      <vt:lpstr>VLAN S3</vt:lpstr>
      <vt:lpstr>Структурная схема сети</vt:lpstr>
      <vt:lpstr>Роутер на палочке  show ip route используется для отображения таблицы маршрутизации. Она предоставляет информацию о всех маршрутах, известных маршрутизатору, а также о том, как они были получены</vt:lpstr>
      <vt:lpstr>Роутер на палочке show ip interface brief команда используется для быстрого просмотра состояния и IP-адресов всех интерфейсов маршрутизатора., show protocols</vt:lpstr>
      <vt:lpstr>Структурная схема сети</vt:lpstr>
      <vt:lpstr>DHCP show ip dhcp binding используется для отображения информации о привязках DHCP, то есть о том, какие IP-адреса были выданы клиентам DHCP. Эта команда полезна для диагностики и управления динамическими IP-адресами в сети.</vt:lpstr>
      <vt:lpstr>Презентация PowerPoint</vt:lpstr>
      <vt:lpstr>DHCP show ip\ipv6 dhcp pool Показывает конфигурацию текущих пулов DHCP, включая диапазоны доступных адресов. </vt:lpstr>
      <vt:lpstr>DHCP</vt:lpstr>
      <vt:lpstr>DHCP</vt:lpstr>
      <vt:lpstr>NAT show ip nat translations используется на маршрутизаторах Cisco для отображения текущих трансляций сетевых адресов (NAT)   Внутренний адрес: 192.168.1.1 Внешний адрес: 10.53.0.10</vt:lpstr>
      <vt:lpstr>Структурная схема сети</vt:lpstr>
      <vt:lpstr>OSPF show ip route ospf используется на маршрутизаторах Cisco для отображения маршрутов, полученных через протокол OSPF (Open Shortest Path First). Данная команда позволяет увидеть, какие сети были анонсированы в OSPF, и их состояние в таблице маршрутизации</vt:lpstr>
      <vt:lpstr>OSPF show ip ospf neighbor Позволяет увидеть список соседей OSPF и их состояние. </vt:lpstr>
      <vt:lpstr>Структурная схема сети</vt:lpstr>
      <vt:lpstr>GRE Туннель</vt:lpstr>
      <vt:lpstr>Выводы </vt:lpstr>
      <vt:lpstr>Презентация PowerPoint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Admin</dc:creator>
  <cp:lastModifiedBy>Admin</cp:lastModifiedBy>
  <cp:revision>15</cp:revision>
  <dcterms:modified xsi:type="dcterms:W3CDTF">2025-02-24T17:30:15Z</dcterms:modified>
</cp:coreProperties>
</file>